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97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210826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desjr/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ndesjr/CapstoneProject/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desjr/CapstoneProject/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desjr/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desjr/CapstoneProject/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desjr/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andesjr/CapstoneProject/blob/main/SpaceX_Machine_Learning_Prediction_Part_5.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hyperlink" Target="https://github.com/andesjr/CapstoneProject/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desjr/Capstone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ndesjr/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Jeffrey Andes</a:t>
            </a:r>
          </a:p>
          <a:p>
            <a:r>
              <a:rPr lang="en-US" dirty="0">
                <a:solidFill>
                  <a:schemeClr val="bg2"/>
                </a:solidFill>
                <a:latin typeface="Abadi" panose="020B0604020104020204" pitchFamily="34" charset="0"/>
                <a:ea typeface="SF Pro" pitchFamily="2" charset="0"/>
                <a:cs typeface="SF Pro" pitchFamily="2" charset="0"/>
              </a:rPr>
              <a:t>Dec 22,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8192"/>
            <a:ext cx="5920349" cy="4493725"/>
          </a:xfrm>
          <a:prstGeom prst="rect">
            <a:avLst/>
          </a:prstGeom>
        </p:spPr>
        <p:txBody>
          <a:bodyPr/>
          <a:lstStyle/>
          <a:p>
            <a:r>
              <a:rPr lang="en-US" sz="2200" dirty="0">
                <a:solidFill>
                  <a:schemeClr val="accent3">
                    <a:lumMod val="25000"/>
                  </a:schemeClr>
                </a:solidFill>
                <a:latin typeface="Abadi" panose="020B0604020104020204" pitchFamily="34" charset="0"/>
              </a:rPr>
              <a:t>Using Pandas we checked for missing data and based on the % missing either removed the lines or updated with a best approximation using either the mean of the present data or the most frequent depending on what was appropriate for the data that was missing.</a:t>
            </a:r>
          </a:p>
          <a:p>
            <a:r>
              <a:rPr lang="en-US" sz="2200" dirty="0">
                <a:solidFill>
                  <a:schemeClr val="accent3">
                    <a:lumMod val="25000"/>
                  </a:schemeClr>
                </a:solidFill>
                <a:latin typeface="Abadi" panose="020B0604020104020204" pitchFamily="34" charset="0"/>
              </a:rPr>
              <a:t>From the landing outcomes created a success for failure target represented as 1 or 0.</a:t>
            </a:r>
          </a:p>
          <a:p>
            <a:r>
              <a:rPr lang="en-US" sz="2200" dirty="0">
                <a:solidFill>
                  <a:schemeClr val="accent3">
                    <a:lumMod val="25000"/>
                  </a:schemeClr>
                </a:solidFill>
                <a:latin typeface="Abadi" panose="020B0604020104020204" pitchFamily="34" charset="0"/>
              </a:rPr>
              <a:t>Check data types and adjust numerical and data columns accordingly.</a:t>
            </a:r>
          </a:p>
          <a:p>
            <a:r>
              <a:rPr lang="en-US" sz="2200" dirty="0">
                <a:solidFill>
                  <a:schemeClr val="accent3">
                    <a:lumMod val="25000"/>
                  </a:schemeClr>
                </a:solidFill>
                <a:latin typeface="Abadi" panose="020B0604020104020204" pitchFamily="34" charset="0"/>
                <a:hlinkClick r:id="rId3"/>
              </a:rPr>
              <a:t>API Notebook with Data Wrangling at the End</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4"/>
              </a:rPr>
              <a:t>Data Wrangling Notebook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Content Placeholder 4">
            <a:extLst>
              <a:ext uri="{FF2B5EF4-FFF2-40B4-BE49-F238E27FC236}">
                <a16:creationId xmlns:a16="http://schemas.microsoft.com/office/drawing/2014/main" id="{90558036-0EC8-C480-588E-3E6482A1EF2E}"/>
              </a:ext>
            </a:extLst>
          </p:cNvPr>
          <p:cNvSpPr txBox="1">
            <a:spLocks/>
          </p:cNvSpPr>
          <p:nvPr/>
        </p:nvSpPr>
        <p:spPr>
          <a:xfrm>
            <a:off x="7008569" y="1557180"/>
            <a:ext cx="4277042" cy="458454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6" name="Rectangle 5">
            <a:extLst>
              <a:ext uri="{FF2B5EF4-FFF2-40B4-BE49-F238E27FC236}">
                <a16:creationId xmlns:a16="http://schemas.microsoft.com/office/drawing/2014/main" id="{2428C025-9956-64C1-4956-24432F7FBE73}"/>
              </a:ext>
            </a:extLst>
          </p:cNvPr>
          <p:cNvSpPr/>
          <p:nvPr/>
        </p:nvSpPr>
        <p:spPr>
          <a:xfrm>
            <a:off x="7193280" y="1706880"/>
            <a:ext cx="2468880" cy="533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Check For Missing Data</a:t>
            </a:r>
          </a:p>
        </p:txBody>
      </p:sp>
      <p:sp>
        <p:nvSpPr>
          <p:cNvPr id="7" name="Rectangle 6">
            <a:extLst>
              <a:ext uri="{FF2B5EF4-FFF2-40B4-BE49-F238E27FC236}">
                <a16:creationId xmlns:a16="http://schemas.microsoft.com/office/drawing/2014/main" id="{1B7F4A33-6AB0-603D-3333-B8755FDFE286}"/>
              </a:ext>
            </a:extLst>
          </p:cNvPr>
          <p:cNvSpPr/>
          <p:nvPr/>
        </p:nvSpPr>
        <p:spPr>
          <a:xfrm>
            <a:off x="7536180" y="2344999"/>
            <a:ext cx="2994660" cy="6934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Identify how to handle missing data</a:t>
            </a:r>
          </a:p>
        </p:txBody>
      </p:sp>
      <p:sp>
        <p:nvSpPr>
          <p:cNvPr id="9" name="Rectangle 8">
            <a:extLst>
              <a:ext uri="{FF2B5EF4-FFF2-40B4-BE49-F238E27FC236}">
                <a16:creationId xmlns:a16="http://schemas.microsoft.com/office/drawing/2014/main" id="{68AA63DF-B2F8-031E-970D-A5E3D4951B9B}"/>
              </a:ext>
            </a:extLst>
          </p:cNvPr>
          <p:cNvSpPr/>
          <p:nvPr/>
        </p:nvSpPr>
        <p:spPr>
          <a:xfrm>
            <a:off x="7993380" y="3133672"/>
            <a:ext cx="2727960" cy="40163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Update Appropriate Rows</a:t>
            </a:r>
          </a:p>
        </p:txBody>
      </p:sp>
      <p:sp>
        <p:nvSpPr>
          <p:cNvPr id="11" name="Rectangle 10">
            <a:extLst>
              <a:ext uri="{FF2B5EF4-FFF2-40B4-BE49-F238E27FC236}">
                <a16:creationId xmlns:a16="http://schemas.microsoft.com/office/drawing/2014/main" id="{3964331D-2101-4314-3FA5-1F76E0B3DFF7}"/>
              </a:ext>
            </a:extLst>
          </p:cNvPr>
          <p:cNvSpPr/>
          <p:nvPr/>
        </p:nvSpPr>
        <p:spPr>
          <a:xfrm>
            <a:off x="8206740" y="3697148"/>
            <a:ext cx="23241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numerical target from Category</a:t>
            </a:r>
          </a:p>
        </p:txBody>
      </p:sp>
      <p:sp>
        <p:nvSpPr>
          <p:cNvPr id="12" name="Rectangle 11">
            <a:extLst>
              <a:ext uri="{FF2B5EF4-FFF2-40B4-BE49-F238E27FC236}">
                <a16:creationId xmlns:a16="http://schemas.microsoft.com/office/drawing/2014/main" id="{F2CF54E2-878C-7AD3-EDA5-23EA10427910}"/>
              </a:ext>
            </a:extLst>
          </p:cNvPr>
          <p:cNvSpPr/>
          <p:nvPr/>
        </p:nvSpPr>
        <p:spPr>
          <a:xfrm>
            <a:off x="8522970" y="4492231"/>
            <a:ext cx="2278380" cy="5702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Check data types</a:t>
            </a:r>
          </a:p>
        </p:txBody>
      </p:sp>
      <p:sp>
        <p:nvSpPr>
          <p:cNvPr id="13" name="Rectangle 12">
            <a:extLst>
              <a:ext uri="{FF2B5EF4-FFF2-40B4-BE49-F238E27FC236}">
                <a16:creationId xmlns:a16="http://schemas.microsoft.com/office/drawing/2014/main" id="{E50D7D22-BC37-1DB1-3588-016046218DAF}"/>
              </a:ext>
            </a:extLst>
          </p:cNvPr>
          <p:cNvSpPr/>
          <p:nvPr/>
        </p:nvSpPr>
        <p:spPr>
          <a:xfrm>
            <a:off x="8816731" y="5246262"/>
            <a:ext cx="246888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Update Dates and Numbers accordingly</a:t>
            </a:r>
          </a:p>
        </p:txBody>
      </p:sp>
      <p:cxnSp>
        <p:nvCxnSpPr>
          <p:cNvPr id="15" name="Straight Arrow Connector 14">
            <a:extLst>
              <a:ext uri="{FF2B5EF4-FFF2-40B4-BE49-F238E27FC236}">
                <a16:creationId xmlns:a16="http://schemas.microsoft.com/office/drawing/2014/main" id="{526A3FC2-425F-DA8E-76B2-29E718914F07}"/>
              </a:ext>
            </a:extLst>
          </p:cNvPr>
          <p:cNvCxnSpPr>
            <a:stCxn id="6" idx="2"/>
            <a:endCxn id="7" idx="0"/>
          </p:cNvCxnSpPr>
          <p:nvPr/>
        </p:nvCxnSpPr>
        <p:spPr>
          <a:xfrm>
            <a:off x="8427720" y="2240280"/>
            <a:ext cx="605790" cy="104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E680A30-4B14-EF95-7ED5-A735DDEE9435}"/>
              </a:ext>
            </a:extLst>
          </p:cNvPr>
          <p:cNvCxnSpPr>
            <a:endCxn id="9" idx="0"/>
          </p:cNvCxnSpPr>
          <p:nvPr/>
        </p:nvCxnSpPr>
        <p:spPr>
          <a:xfrm>
            <a:off x="9033510" y="3043396"/>
            <a:ext cx="323850" cy="90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8FC5DB-C24B-8DB2-94C3-275E19B8F3CB}"/>
              </a:ext>
            </a:extLst>
          </p:cNvPr>
          <p:cNvCxnSpPr>
            <a:stCxn id="9" idx="2"/>
            <a:endCxn id="11" idx="0"/>
          </p:cNvCxnSpPr>
          <p:nvPr/>
        </p:nvCxnSpPr>
        <p:spPr>
          <a:xfrm>
            <a:off x="9357360" y="3535310"/>
            <a:ext cx="11430" cy="161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5360AD-F2D2-C021-1F71-B4526199330E}"/>
              </a:ext>
            </a:extLst>
          </p:cNvPr>
          <p:cNvCxnSpPr>
            <a:endCxn id="12" idx="0"/>
          </p:cNvCxnSpPr>
          <p:nvPr/>
        </p:nvCxnSpPr>
        <p:spPr>
          <a:xfrm>
            <a:off x="9452610" y="4369941"/>
            <a:ext cx="209550" cy="122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53F4DD4-C86B-28EB-91D1-8A5BBB0322EE}"/>
              </a:ext>
            </a:extLst>
          </p:cNvPr>
          <p:cNvCxnSpPr>
            <a:stCxn id="12" idx="2"/>
            <a:endCxn id="13" idx="0"/>
          </p:cNvCxnSpPr>
          <p:nvPr/>
        </p:nvCxnSpPr>
        <p:spPr>
          <a:xfrm>
            <a:off x="9662160" y="5062508"/>
            <a:ext cx="389011" cy="183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504624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 </a:t>
            </a:r>
          </a:p>
          <a:p>
            <a:pPr lvl="1">
              <a:lnSpc>
                <a:spcPct val="100000"/>
              </a:lnSpc>
              <a:spcBef>
                <a:spcPts val="1400"/>
              </a:spcBef>
            </a:pPr>
            <a:r>
              <a:rPr lang="en-US" sz="1400" dirty="0">
                <a:solidFill>
                  <a:schemeClr val="accent3">
                    <a:lumMod val="25000"/>
                  </a:schemeClr>
                </a:solidFill>
                <a:latin typeface="Abadi"/>
              </a:rPr>
              <a:t>Payload Mass vs Flight Number – See if the weight contributed to the success for failure</a:t>
            </a:r>
          </a:p>
          <a:p>
            <a:pPr lvl="1">
              <a:lnSpc>
                <a:spcPct val="100000"/>
              </a:lnSpc>
              <a:spcBef>
                <a:spcPts val="1400"/>
              </a:spcBef>
            </a:pPr>
            <a:r>
              <a:rPr lang="en-US" sz="1400" dirty="0">
                <a:solidFill>
                  <a:schemeClr val="accent3">
                    <a:lumMod val="25000"/>
                  </a:schemeClr>
                </a:solidFill>
                <a:latin typeface="Abadi"/>
              </a:rPr>
              <a:t>Launch Site vs Flight Number – Are launches more successful at one site then another?</a:t>
            </a:r>
          </a:p>
          <a:p>
            <a:pPr lvl="1">
              <a:lnSpc>
                <a:spcPct val="100000"/>
              </a:lnSpc>
              <a:spcBef>
                <a:spcPts val="1400"/>
              </a:spcBef>
            </a:pPr>
            <a:r>
              <a:rPr lang="en-US" sz="1400" dirty="0">
                <a:solidFill>
                  <a:schemeClr val="accent3">
                    <a:lumMod val="25000"/>
                  </a:schemeClr>
                </a:solidFill>
                <a:latin typeface="Abadi"/>
              </a:rPr>
              <a:t>Payload Mass vs Launch Site – Does one site handle heavy or light loads better then others?</a:t>
            </a:r>
          </a:p>
          <a:p>
            <a:pPr lvl="1">
              <a:lnSpc>
                <a:spcPct val="100000"/>
              </a:lnSpc>
              <a:spcBef>
                <a:spcPts val="1400"/>
              </a:spcBef>
            </a:pPr>
            <a:r>
              <a:rPr lang="en-US" sz="1400" dirty="0">
                <a:solidFill>
                  <a:schemeClr val="accent3">
                    <a:lumMod val="25000"/>
                  </a:schemeClr>
                </a:solidFill>
                <a:latin typeface="Abadi"/>
              </a:rPr>
              <a:t>Orbit vs Flight Number – Does the orbit effect the success rate, has one orbit become more </a:t>
            </a:r>
            <a:r>
              <a:rPr lang="en-US" sz="1400" dirty="0" err="1">
                <a:solidFill>
                  <a:schemeClr val="accent3">
                    <a:lumMod val="25000"/>
                  </a:schemeClr>
                </a:solidFill>
                <a:latin typeface="Abadi"/>
              </a:rPr>
              <a:t>consistant</a:t>
            </a:r>
            <a:r>
              <a:rPr lang="en-US" sz="1400" dirty="0">
                <a:solidFill>
                  <a:schemeClr val="accent3">
                    <a:lumMod val="25000"/>
                  </a:schemeClr>
                </a:solidFill>
                <a:latin typeface="Abadi"/>
              </a:rPr>
              <a:t>?</a:t>
            </a:r>
          </a:p>
          <a:p>
            <a:pPr lvl="1">
              <a:lnSpc>
                <a:spcPct val="100000"/>
              </a:lnSpc>
              <a:spcBef>
                <a:spcPts val="1400"/>
              </a:spcBef>
            </a:pPr>
            <a:r>
              <a:rPr lang="en-US" sz="1400" dirty="0">
                <a:solidFill>
                  <a:schemeClr val="accent3">
                    <a:lumMod val="25000"/>
                  </a:schemeClr>
                </a:solidFill>
                <a:latin typeface="Abadi"/>
              </a:rPr>
              <a:t>Orbit vs Payload Mass – Is the a correlation between orbit and payload in relation to success?</a:t>
            </a:r>
          </a:p>
          <a:p>
            <a:pPr>
              <a:lnSpc>
                <a:spcPct val="100000"/>
              </a:lnSpc>
              <a:spcBef>
                <a:spcPts val="1400"/>
              </a:spcBef>
            </a:pPr>
            <a:r>
              <a:rPr lang="en-US" sz="2200" dirty="0">
                <a:solidFill>
                  <a:schemeClr val="accent3">
                    <a:lumMod val="25000"/>
                  </a:schemeClr>
                </a:solidFill>
                <a:latin typeface="Abadi"/>
              </a:rPr>
              <a:t>Bar Chart</a:t>
            </a:r>
          </a:p>
          <a:p>
            <a:pPr lvl="1">
              <a:lnSpc>
                <a:spcPct val="100000"/>
              </a:lnSpc>
              <a:spcBef>
                <a:spcPts val="1400"/>
              </a:spcBef>
            </a:pPr>
            <a:r>
              <a:rPr lang="en-US" sz="1800" dirty="0">
                <a:solidFill>
                  <a:schemeClr val="accent3">
                    <a:lumMod val="25000"/>
                  </a:schemeClr>
                </a:solidFill>
                <a:latin typeface="Abadi"/>
              </a:rPr>
              <a:t>Orbits vs Outcome – Which orbits have better success rates?</a:t>
            </a:r>
          </a:p>
          <a:p>
            <a:pPr>
              <a:lnSpc>
                <a:spcPct val="100000"/>
              </a:lnSpc>
              <a:spcBef>
                <a:spcPts val="1400"/>
              </a:spcBef>
            </a:pPr>
            <a:r>
              <a:rPr lang="en-US" sz="2200" dirty="0">
                <a:solidFill>
                  <a:schemeClr val="accent3">
                    <a:lumMod val="25000"/>
                  </a:schemeClr>
                </a:solidFill>
                <a:latin typeface="Abadi"/>
              </a:rPr>
              <a:t>Line Graph</a:t>
            </a:r>
          </a:p>
          <a:p>
            <a:pPr lvl="1">
              <a:lnSpc>
                <a:spcPct val="100000"/>
              </a:lnSpc>
              <a:spcBef>
                <a:spcPts val="1400"/>
              </a:spcBef>
            </a:pPr>
            <a:r>
              <a:rPr lang="en-US" sz="1800" dirty="0">
                <a:solidFill>
                  <a:schemeClr val="accent3">
                    <a:lumMod val="25000"/>
                  </a:schemeClr>
                </a:solidFill>
                <a:latin typeface="Abadi"/>
              </a:rPr>
              <a:t>Date (Year) vs Outcome – Has the success rate improved over the years at SpaceX?</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EDA Data Visualization Notebook</a:t>
            </a: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1600"/>
            <a:ext cx="9745589" cy="5055611"/>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Identify the Unique Launch Sites</a:t>
            </a:r>
          </a:p>
          <a:p>
            <a:pPr>
              <a:lnSpc>
                <a:spcPct val="100000"/>
              </a:lnSpc>
              <a:spcBef>
                <a:spcPts val="1400"/>
              </a:spcBef>
            </a:pPr>
            <a:r>
              <a:rPr lang="en-US" sz="1800" dirty="0">
                <a:solidFill>
                  <a:schemeClr val="accent3">
                    <a:lumMod val="25000"/>
                  </a:schemeClr>
                </a:solidFill>
                <a:latin typeface="Abadi"/>
              </a:rPr>
              <a:t>Review a few CCA Launch Sites</a:t>
            </a:r>
          </a:p>
          <a:p>
            <a:pPr>
              <a:lnSpc>
                <a:spcPct val="100000"/>
              </a:lnSpc>
              <a:spcBef>
                <a:spcPts val="1400"/>
              </a:spcBef>
            </a:pPr>
            <a:r>
              <a:rPr lang="en-US" sz="1800" dirty="0">
                <a:solidFill>
                  <a:schemeClr val="accent3">
                    <a:lumMod val="25000"/>
                  </a:schemeClr>
                </a:solidFill>
                <a:latin typeface="Abadi"/>
              </a:rPr>
              <a:t>Calculate the total payload mass carried for NASA (CRS) as the customer</a:t>
            </a:r>
          </a:p>
          <a:p>
            <a:pPr>
              <a:lnSpc>
                <a:spcPct val="100000"/>
              </a:lnSpc>
              <a:spcBef>
                <a:spcPts val="1400"/>
              </a:spcBef>
            </a:pPr>
            <a:r>
              <a:rPr lang="en-US" sz="1800" dirty="0">
                <a:solidFill>
                  <a:schemeClr val="accent3">
                    <a:lumMod val="25000"/>
                  </a:schemeClr>
                </a:solidFill>
                <a:latin typeface="Abadi" panose="020B0604020104020204" pitchFamily="34" charset="0"/>
              </a:rPr>
              <a:t>Calculate the average payload mass carried by the Falcon 9 v1.1 booster</a:t>
            </a:r>
          </a:p>
          <a:p>
            <a:pPr>
              <a:lnSpc>
                <a:spcPct val="100000"/>
              </a:lnSpc>
              <a:spcBef>
                <a:spcPts val="1400"/>
              </a:spcBef>
            </a:pPr>
            <a:r>
              <a:rPr lang="en-US" sz="1800" dirty="0">
                <a:solidFill>
                  <a:schemeClr val="accent3">
                    <a:lumMod val="25000"/>
                  </a:schemeClr>
                </a:solidFill>
                <a:latin typeface="Abadi" panose="020B0604020104020204" pitchFamily="34" charset="0"/>
              </a:rPr>
              <a:t>Date of the first successful ground pad landing</a:t>
            </a:r>
          </a:p>
          <a:p>
            <a:pPr>
              <a:lnSpc>
                <a:spcPct val="100000"/>
              </a:lnSpc>
              <a:spcBef>
                <a:spcPts val="1400"/>
              </a:spcBef>
            </a:pPr>
            <a:r>
              <a:rPr lang="en-US" sz="1800" dirty="0">
                <a:solidFill>
                  <a:schemeClr val="accent3">
                    <a:lumMod val="25000"/>
                  </a:schemeClr>
                </a:solidFill>
                <a:latin typeface="Abadi" panose="020B0604020104020204" pitchFamily="34" charset="0"/>
              </a:rPr>
              <a:t>Boosters with successful drone ship landing carrying a payload in a given range</a:t>
            </a:r>
          </a:p>
          <a:p>
            <a:pPr>
              <a:lnSpc>
                <a:spcPct val="100000"/>
              </a:lnSpc>
              <a:spcBef>
                <a:spcPts val="1400"/>
              </a:spcBef>
            </a:pPr>
            <a:r>
              <a:rPr lang="en-US" sz="1800" dirty="0">
                <a:solidFill>
                  <a:schemeClr val="accent3">
                    <a:lumMod val="25000"/>
                  </a:schemeClr>
                </a:solidFill>
                <a:latin typeface="Abadi" panose="020B0604020104020204" pitchFamily="34" charset="0"/>
              </a:rPr>
              <a:t>Listing of the count of successful and failed missions</a:t>
            </a:r>
          </a:p>
          <a:p>
            <a:pPr>
              <a:lnSpc>
                <a:spcPct val="100000"/>
              </a:lnSpc>
              <a:spcBef>
                <a:spcPts val="1400"/>
              </a:spcBef>
            </a:pPr>
            <a:r>
              <a:rPr lang="en-US" sz="1800" dirty="0">
                <a:solidFill>
                  <a:schemeClr val="accent3">
                    <a:lumMod val="25000"/>
                  </a:schemeClr>
                </a:solidFill>
                <a:latin typeface="Abadi" panose="020B0604020104020204" pitchFamily="34" charset="0"/>
              </a:rPr>
              <a:t>List of the boosters that carried the max payload</a:t>
            </a:r>
          </a:p>
          <a:p>
            <a:pPr>
              <a:lnSpc>
                <a:spcPct val="100000"/>
              </a:lnSpc>
              <a:spcBef>
                <a:spcPts val="1400"/>
              </a:spcBef>
            </a:pPr>
            <a:r>
              <a:rPr lang="en-US" sz="1800" dirty="0">
                <a:solidFill>
                  <a:schemeClr val="accent3">
                    <a:lumMod val="25000"/>
                  </a:schemeClr>
                </a:solidFill>
                <a:latin typeface="Abadi" panose="020B0604020104020204" pitchFamily="34" charset="0"/>
              </a:rPr>
              <a:t>List of the month, booster and launch site that had a failed drone ship landing in 2015</a:t>
            </a:r>
          </a:p>
          <a:p>
            <a:pPr>
              <a:lnSpc>
                <a:spcPct val="100000"/>
              </a:lnSpc>
              <a:spcBef>
                <a:spcPts val="1400"/>
              </a:spcBef>
            </a:pPr>
            <a:r>
              <a:rPr lang="en-US" sz="1800" dirty="0">
                <a:solidFill>
                  <a:schemeClr val="accent3">
                    <a:lumMod val="25000"/>
                  </a:schemeClr>
                </a:solidFill>
                <a:latin typeface="Abadi" panose="020B0604020104020204" pitchFamily="34" charset="0"/>
              </a:rPr>
              <a:t>Rank of the landing outcomes in a given date range in descending order</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EDA SQL Notebook</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noRot="1" noMove="1" noResize="1" noEditPoints="1" noAdjustHandles="1" noChangeArrowheads="1" noChangeShapeType="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an interactive map there are the following 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Circled –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Marked – Each successful and failed launch</a:t>
            </a:r>
          </a:p>
          <a:p>
            <a:pPr lvl="1">
              <a:lnSpc>
                <a:spcPct val="100000"/>
              </a:lnSpc>
              <a:spcBef>
                <a:spcPts val="1400"/>
              </a:spcBef>
            </a:pPr>
            <a:r>
              <a:rPr lang="en-US" sz="1800" dirty="0">
                <a:solidFill>
                  <a:schemeClr val="accent3">
                    <a:lumMod val="25000"/>
                  </a:schemeClr>
                </a:solidFill>
                <a:latin typeface="Abadi" panose="020B0604020104020204" pitchFamily="34" charset="0"/>
              </a:rPr>
              <a:t>Line and Distance – To The nearest coastline, highway, railroad and city.</a:t>
            </a:r>
          </a:p>
          <a:p>
            <a:pPr>
              <a:lnSpc>
                <a:spcPct val="100000"/>
              </a:lnSpc>
              <a:spcBef>
                <a:spcPts val="1400"/>
              </a:spcBef>
            </a:pPr>
            <a:r>
              <a:rPr lang="en-US" sz="2200" dirty="0">
                <a:solidFill>
                  <a:schemeClr val="accent3">
                    <a:lumMod val="25000"/>
                  </a:schemeClr>
                </a:solidFill>
                <a:latin typeface="Abadi" panose="020B0604020104020204" pitchFamily="34" charset="0"/>
              </a:rPr>
              <a:t>On the map these features give a visual representation of where rockets are launch from and how successful they are. Along with an idea of the infostructure in highways and railroads that might be needed to access the launch site. Additionally, the proximity or distance from a city and coastline appears to be important when planning where you would build your own launch site.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Folium Map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a:t>
            </a:r>
          </a:p>
          <a:p>
            <a:pPr lvl="1">
              <a:lnSpc>
                <a:spcPct val="100000"/>
              </a:lnSpc>
              <a:spcBef>
                <a:spcPts val="1400"/>
              </a:spcBef>
            </a:pPr>
            <a:r>
              <a:rPr lang="en-US" sz="1800" dirty="0">
                <a:solidFill>
                  <a:schemeClr val="accent3">
                    <a:lumMod val="25000"/>
                  </a:schemeClr>
                </a:solidFill>
                <a:latin typeface="Abadi" panose="020B0604020104020204" pitchFamily="34" charset="0"/>
              </a:rPr>
              <a:t>Pie plot to show the breakdown of successful launches between the sites</a:t>
            </a:r>
          </a:p>
          <a:p>
            <a:pPr lvl="1">
              <a:lnSpc>
                <a:spcPct val="100000"/>
              </a:lnSpc>
              <a:spcBef>
                <a:spcPts val="1400"/>
              </a:spcBef>
            </a:pPr>
            <a:r>
              <a:rPr lang="en-US" sz="1800" dirty="0">
                <a:solidFill>
                  <a:schemeClr val="accent3">
                    <a:lumMod val="25000"/>
                  </a:schemeClr>
                </a:solidFill>
                <a:latin typeface="Abadi" panose="020B0604020104020204" pitchFamily="34" charset="0"/>
              </a:rPr>
              <a:t>Pie plot to show the breakdown of successful vs failed launches at 1 chosen site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between the payload mass and outcome class while highlighting the different boosters to show at what mass the success rate increases or decreases for and which boosters have worked the best.</a:t>
            </a:r>
          </a:p>
          <a:p>
            <a:pPr>
              <a:lnSpc>
                <a:spcPct val="100000"/>
              </a:lnSpc>
              <a:spcBef>
                <a:spcPts val="1400"/>
              </a:spcBef>
            </a:pPr>
            <a:r>
              <a:rPr lang="en-US" sz="2200" dirty="0">
                <a:solidFill>
                  <a:schemeClr val="accent3">
                    <a:lumMod val="25000"/>
                  </a:schemeClr>
                </a:solidFill>
                <a:latin typeface="Abadi" panose="020B0604020104020204" pitchFamily="34" charset="0"/>
              </a:rPr>
              <a:t>Interactions</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menu helps provide the ability to look at all launch sites or focus on just one.</a:t>
            </a:r>
          </a:p>
          <a:p>
            <a:pPr lvl="1">
              <a:lnSpc>
                <a:spcPct val="100000"/>
              </a:lnSpc>
              <a:spcBef>
                <a:spcPts val="1400"/>
              </a:spcBef>
            </a:pPr>
            <a:r>
              <a:rPr lang="en-US" sz="1800" dirty="0">
                <a:solidFill>
                  <a:schemeClr val="accent3">
                    <a:lumMod val="25000"/>
                  </a:schemeClr>
                </a:solidFill>
                <a:latin typeface="Abadi" panose="020B0604020104020204" pitchFamily="34" charset="0"/>
              </a:rPr>
              <a:t>A Slider for the payload mass that can be toggled to select the payload range to look at.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Plotly Dash Python code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6671" y="1557180"/>
            <a:ext cx="5143109" cy="458454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Following the method of standardizing the data to make sure no 1 parameter has a larger influence on the prediction then another we split the data into test and train.</a:t>
            </a:r>
          </a:p>
          <a:p>
            <a:pPr>
              <a:lnSpc>
                <a:spcPct val="100000"/>
              </a:lnSpc>
              <a:spcBef>
                <a:spcPts val="1400"/>
              </a:spcBef>
            </a:pPr>
            <a:r>
              <a:rPr lang="en-US" sz="2200" dirty="0">
                <a:solidFill>
                  <a:schemeClr val="accent3">
                    <a:lumMod val="25000"/>
                  </a:schemeClr>
                </a:solidFill>
                <a:latin typeface="Abadi" panose="020B0604020104020204" pitchFamily="34" charset="0"/>
              </a:rPr>
              <a:t>Then to help with under and over fitting we did a CV training of the model with our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to get our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We repeated this to collect the score for several different classification methods in order to arrive at the best for this task.</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ML Predictive Analysis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128BF4AE-2BF9-CAF1-4025-C0B977B11575}"/>
              </a:ext>
            </a:extLst>
          </p:cNvPr>
          <p:cNvSpPr txBox="1">
            <a:spLocks/>
          </p:cNvSpPr>
          <p:nvPr/>
        </p:nvSpPr>
        <p:spPr>
          <a:xfrm>
            <a:off x="6202680" y="1557180"/>
            <a:ext cx="5082931" cy="458454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6" name="Rectangle 5">
            <a:extLst>
              <a:ext uri="{FF2B5EF4-FFF2-40B4-BE49-F238E27FC236}">
                <a16:creationId xmlns:a16="http://schemas.microsoft.com/office/drawing/2014/main" id="{84DFEED6-D23C-B8D2-89FE-DB572FDBF38F}"/>
              </a:ext>
            </a:extLst>
          </p:cNvPr>
          <p:cNvSpPr/>
          <p:nvPr/>
        </p:nvSpPr>
        <p:spPr>
          <a:xfrm>
            <a:off x="6396990" y="1672537"/>
            <a:ext cx="1592580" cy="5143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Standardize</a:t>
            </a:r>
          </a:p>
        </p:txBody>
      </p:sp>
      <p:sp>
        <p:nvSpPr>
          <p:cNvPr id="7" name="Rectangle 6">
            <a:extLst>
              <a:ext uri="{FF2B5EF4-FFF2-40B4-BE49-F238E27FC236}">
                <a16:creationId xmlns:a16="http://schemas.microsoft.com/office/drawing/2014/main" id="{FD30EB1B-BFB4-9F2A-3619-0B9EF61DF140}"/>
              </a:ext>
            </a:extLst>
          </p:cNvPr>
          <p:cNvSpPr/>
          <p:nvPr/>
        </p:nvSpPr>
        <p:spPr>
          <a:xfrm>
            <a:off x="6821805" y="2331680"/>
            <a:ext cx="1756410" cy="480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Test/Train Split</a:t>
            </a:r>
          </a:p>
        </p:txBody>
      </p:sp>
      <p:sp>
        <p:nvSpPr>
          <p:cNvPr id="8" name="Rectangle 7">
            <a:extLst>
              <a:ext uri="{FF2B5EF4-FFF2-40B4-BE49-F238E27FC236}">
                <a16:creationId xmlns:a16="http://schemas.microsoft.com/office/drawing/2014/main" id="{B3C6D433-DF38-7977-9694-2DCEADDA534F}"/>
              </a:ext>
            </a:extLst>
          </p:cNvPr>
          <p:cNvSpPr/>
          <p:nvPr/>
        </p:nvSpPr>
        <p:spPr>
          <a:xfrm>
            <a:off x="6476999" y="2983217"/>
            <a:ext cx="3376051" cy="3886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Parameters for Grid Search</a:t>
            </a:r>
          </a:p>
        </p:txBody>
      </p:sp>
      <p:sp>
        <p:nvSpPr>
          <p:cNvPr id="9" name="Rectangle 8">
            <a:extLst>
              <a:ext uri="{FF2B5EF4-FFF2-40B4-BE49-F238E27FC236}">
                <a16:creationId xmlns:a16="http://schemas.microsoft.com/office/drawing/2014/main" id="{2DF3C58B-BBB3-64B0-64D8-52827F04554B}"/>
              </a:ext>
            </a:extLst>
          </p:cNvPr>
          <p:cNvSpPr/>
          <p:nvPr/>
        </p:nvSpPr>
        <p:spPr>
          <a:xfrm>
            <a:off x="6629791" y="3516611"/>
            <a:ext cx="3657600" cy="3694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Perform CV </a:t>
            </a:r>
            <a:r>
              <a:rPr lang="en-US" dirty="0" err="1"/>
              <a:t>GridSearch</a:t>
            </a:r>
            <a:r>
              <a:rPr lang="en-US" dirty="0"/>
              <a:t> on Train Data</a:t>
            </a:r>
          </a:p>
        </p:txBody>
      </p:sp>
      <p:sp>
        <p:nvSpPr>
          <p:cNvPr id="10" name="Rectangle 9">
            <a:extLst>
              <a:ext uri="{FF2B5EF4-FFF2-40B4-BE49-F238E27FC236}">
                <a16:creationId xmlns:a16="http://schemas.microsoft.com/office/drawing/2014/main" id="{D8D57223-BD45-ECAA-295B-588255DE12DF}"/>
              </a:ext>
            </a:extLst>
          </p:cNvPr>
          <p:cNvSpPr/>
          <p:nvPr/>
        </p:nvSpPr>
        <p:spPr>
          <a:xfrm>
            <a:off x="7034562" y="3982284"/>
            <a:ext cx="3360420" cy="3694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Review Best Hyperparameters</a:t>
            </a:r>
          </a:p>
        </p:txBody>
      </p:sp>
      <p:sp>
        <p:nvSpPr>
          <p:cNvPr id="11" name="Rectangle 10">
            <a:extLst>
              <a:ext uri="{FF2B5EF4-FFF2-40B4-BE49-F238E27FC236}">
                <a16:creationId xmlns:a16="http://schemas.microsoft.com/office/drawing/2014/main" id="{355D1828-5D60-8B6E-6B01-BFB44EFF87BD}"/>
              </a:ext>
            </a:extLst>
          </p:cNvPr>
          <p:cNvSpPr/>
          <p:nvPr/>
        </p:nvSpPr>
        <p:spPr>
          <a:xfrm>
            <a:off x="7989570" y="4562468"/>
            <a:ext cx="1756410" cy="3886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Score on Test</a:t>
            </a:r>
          </a:p>
        </p:txBody>
      </p:sp>
      <p:sp>
        <p:nvSpPr>
          <p:cNvPr id="12" name="Rectangle 11">
            <a:extLst>
              <a:ext uri="{FF2B5EF4-FFF2-40B4-BE49-F238E27FC236}">
                <a16:creationId xmlns:a16="http://schemas.microsoft.com/office/drawing/2014/main" id="{A504878C-C91A-DED0-B5B4-8AD5C611B4A8}"/>
              </a:ext>
            </a:extLst>
          </p:cNvPr>
          <p:cNvSpPr/>
          <p:nvPr/>
        </p:nvSpPr>
        <p:spPr>
          <a:xfrm>
            <a:off x="7053092" y="5100289"/>
            <a:ext cx="4202430" cy="4542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Repeat for other Classification Methods</a:t>
            </a:r>
          </a:p>
        </p:txBody>
      </p:sp>
      <p:sp>
        <p:nvSpPr>
          <p:cNvPr id="13" name="Rectangle 12">
            <a:extLst>
              <a:ext uri="{FF2B5EF4-FFF2-40B4-BE49-F238E27FC236}">
                <a16:creationId xmlns:a16="http://schemas.microsoft.com/office/drawing/2014/main" id="{B8D0AF95-7633-540A-3639-D43867B1BD8E}"/>
              </a:ext>
            </a:extLst>
          </p:cNvPr>
          <p:cNvSpPr/>
          <p:nvPr/>
        </p:nvSpPr>
        <p:spPr>
          <a:xfrm>
            <a:off x="7277100" y="5722648"/>
            <a:ext cx="3924300" cy="3694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Review Scores to find the best method</a:t>
            </a:r>
          </a:p>
        </p:txBody>
      </p:sp>
      <p:cxnSp>
        <p:nvCxnSpPr>
          <p:cNvPr id="15" name="Straight Arrow Connector 14">
            <a:extLst>
              <a:ext uri="{FF2B5EF4-FFF2-40B4-BE49-F238E27FC236}">
                <a16:creationId xmlns:a16="http://schemas.microsoft.com/office/drawing/2014/main" id="{85D81570-45AD-B45E-C1CC-F71B4780ECCC}"/>
              </a:ext>
            </a:extLst>
          </p:cNvPr>
          <p:cNvCxnSpPr>
            <a:stCxn id="6" idx="2"/>
            <a:endCxn id="7" idx="0"/>
          </p:cNvCxnSpPr>
          <p:nvPr/>
        </p:nvCxnSpPr>
        <p:spPr>
          <a:xfrm>
            <a:off x="7193280" y="2186885"/>
            <a:ext cx="506730" cy="144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1C8B04-E8F0-E4C7-0FC4-559CF4848D7A}"/>
              </a:ext>
            </a:extLst>
          </p:cNvPr>
          <p:cNvCxnSpPr>
            <a:stCxn id="7" idx="2"/>
            <a:endCxn id="8" idx="0"/>
          </p:cNvCxnSpPr>
          <p:nvPr/>
        </p:nvCxnSpPr>
        <p:spPr>
          <a:xfrm>
            <a:off x="7700010" y="2811710"/>
            <a:ext cx="465015" cy="17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55B4296-40A8-ABEA-AF94-790B4A85221F}"/>
              </a:ext>
            </a:extLst>
          </p:cNvPr>
          <p:cNvCxnSpPr>
            <a:stCxn id="8" idx="2"/>
            <a:endCxn id="9" idx="0"/>
          </p:cNvCxnSpPr>
          <p:nvPr/>
        </p:nvCxnSpPr>
        <p:spPr>
          <a:xfrm>
            <a:off x="8165025" y="3371852"/>
            <a:ext cx="293566" cy="144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769BE82-5969-0625-2272-D1E91ED392D6}"/>
              </a:ext>
            </a:extLst>
          </p:cNvPr>
          <p:cNvCxnSpPr>
            <a:stCxn id="9" idx="2"/>
            <a:endCxn id="10" idx="0"/>
          </p:cNvCxnSpPr>
          <p:nvPr/>
        </p:nvCxnSpPr>
        <p:spPr>
          <a:xfrm>
            <a:off x="8458591" y="3886109"/>
            <a:ext cx="256181" cy="96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146E708-1782-7CC9-E285-71CBEE2F605F}"/>
              </a:ext>
            </a:extLst>
          </p:cNvPr>
          <p:cNvCxnSpPr>
            <a:stCxn id="10" idx="2"/>
            <a:endCxn id="11" idx="0"/>
          </p:cNvCxnSpPr>
          <p:nvPr/>
        </p:nvCxnSpPr>
        <p:spPr>
          <a:xfrm>
            <a:off x="8714772" y="4351783"/>
            <a:ext cx="153003" cy="210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C1A5BB2-61AD-E057-DEF6-1F8F2EE8E408}"/>
              </a:ext>
            </a:extLst>
          </p:cNvPr>
          <p:cNvCxnSpPr>
            <a:stCxn id="11" idx="2"/>
            <a:endCxn id="12" idx="0"/>
          </p:cNvCxnSpPr>
          <p:nvPr/>
        </p:nvCxnSpPr>
        <p:spPr>
          <a:xfrm>
            <a:off x="8867775" y="4951103"/>
            <a:ext cx="286532" cy="149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34EEEBB-35F7-1415-0F7B-D0DE79F64DB7}"/>
              </a:ext>
            </a:extLst>
          </p:cNvPr>
          <p:cNvCxnSpPr>
            <a:cxnSpLocks/>
          </p:cNvCxnSpPr>
          <p:nvPr/>
        </p:nvCxnSpPr>
        <p:spPr>
          <a:xfrm rot="16200000" flipV="1">
            <a:off x="9453594" y="3498892"/>
            <a:ext cx="2201384" cy="1402472"/>
          </a:xfrm>
          <a:prstGeom prst="bentConnector3">
            <a:avLst>
              <a:gd name="adj1" fmla="val 9949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7BDFBCA-9B53-7209-7903-65AD3C77CE11}"/>
              </a:ext>
            </a:extLst>
          </p:cNvPr>
          <p:cNvCxnSpPr>
            <a:stCxn id="12" idx="2"/>
            <a:endCxn id="13" idx="0"/>
          </p:cNvCxnSpPr>
          <p:nvPr/>
        </p:nvCxnSpPr>
        <p:spPr>
          <a:xfrm>
            <a:off x="9154307" y="5554584"/>
            <a:ext cx="84943" cy="168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18717"/>
            <a:ext cx="9011535" cy="50084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Used SQL and Seaborn with Pandas to do initial 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Reviewed data through Scatter Plots, Bar Charts and Line Graphs.</a:t>
            </a:r>
          </a:p>
          <a:p>
            <a:pPr lvl="1">
              <a:lnSpc>
                <a:spcPct val="100000"/>
              </a:lnSpc>
              <a:spcBef>
                <a:spcPts val="1400"/>
              </a:spcBef>
            </a:pPr>
            <a:r>
              <a:rPr lang="en-US" sz="1800" dirty="0">
                <a:solidFill>
                  <a:schemeClr val="accent3">
                    <a:lumMod val="25000"/>
                  </a:schemeClr>
                </a:solidFill>
                <a:latin typeface="Abadi" panose="020B0604020104020204" pitchFamily="34" charset="0"/>
              </a:rPr>
              <a:t>In SQL we looked at Unique Launch Sites, Booster Success and Failures, different time periods, average payload as well at total payload.</a:t>
            </a:r>
          </a:p>
          <a:p>
            <a:pPr>
              <a:lnSpc>
                <a:spcPct val="100000"/>
              </a:lnSpc>
              <a:spcBef>
                <a:spcPts val="1400"/>
              </a:spcBef>
            </a:pPr>
            <a:r>
              <a:rPr lang="en-US" sz="2200" dirty="0">
                <a:solidFill>
                  <a:schemeClr val="accent3">
                    <a:lumMod val="25000"/>
                  </a:schemeClr>
                </a:solidFill>
                <a:latin typeface="Abadi" panose="020B0604020104020204" pitchFamily="34" charset="0"/>
              </a:rPr>
              <a:t>Through Folium and Plotly we can have some interactive exploration of that data as capture in screen shots for this presentation.</a:t>
            </a:r>
          </a:p>
          <a:p>
            <a:pPr lvl="1">
              <a:lnSpc>
                <a:spcPct val="100000"/>
              </a:lnSpc>
              <a:spcBef>
                <a:spcPts val="1400"/>
              </a:spcBef>
            </a:pPr>
            <a:r>
              <a:rPr lang="en-US" sz="1800" dirty="0">
                <a:solidFill>
                  <a:schemeClr val="accent3">
                    <a:lumMod val="25000"/>
                  </a:schemeClr>
                </a:solidFill>
                <a:latin typeface="Abadi" panose="020B0604020104020204" pitchFamily="34" charset="0"/>
              </a:rPr>
              <a:t>With Folium we created visual maps to see where the launch sites are located and outcome of launch at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We also looked at proximity to key infostructure and cities.</a:t>
            </a:r>
          </a:p>
          <a:p>
            <a:pPr lvl="1">
              <a:lnSpc>
                <a:spcPct val="100000"/>
              </a:lnSpc>
              <a:spcBef>
                <a:spcPts val="1400"/>
              </a:spcBef>
            </a:pPr>
            <a:r>
              <a:rPr lang="en-US" sz="1800" dirty="0">
                <a:solidFill>
                  <a:schemeClr val="accent3">
                    <a:lumMod val="25000"/>
                  </a:schemeClr>
                </a:solidFill>
                <a:latin typeface="Abadi" panose="020B0604020104020204" pitchFamily="34" charset="0"/>
              </a:rPr>
              <a:t>With Plotly we created a dashboard that is captured in screen shots to see success vs failure along with how the payload effect it for the different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Performed Predictive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Used CV Grid Search with several different classification approaches.</a:t>
            </a:r>
          </a:p>
          <a:p>
            <a:pPr lvl="1">
              <a:lnSpc>
                <a:spcPct val="100000"/>
              </a:lnSpc>
              <a:spcBef>
                <a:spcPts val="1400"/>
              </a:spcBef>
            </a:pPr>
            <a:r>
              <a:rPr lang="en-US" sz="1800" dirty="0">
                <a:solidFill>
                  <a:schemeClr val="accent3">
                    <a:lumMod val="25000"/>
                  </a:schemeClr>
                </a:solidFill>
                <a:latin typeface="Abadi" panose="020B0604020104020204" pitchFamily="34" charset="0"/>
              </a:rPr>
              <a:t>After we were able to compare the different approaches to see which one was most accurate.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517951"/>
            <a:ext cx="10582746" cy="1914469"/>
          </a:xfrm>
          <a:prstGeom prst="rect">
            <a:avLst/>
          </a:prstGeom>
        </p:spPr>
        <p:txBody>
          <a:bodyPr>
            <a:normAutofit/>
          </a:bodyPr>
          <a:lstStyle/>
          <a:p>
            <a:pPr>
              <a:lnSpc>
                <a:spcPct val="100000"/>
              </a:lnSpc>
              <a:spcBef>
                <a:spcPts val="1400"/>
              </a:spcBef>
            </a:pPr>
            <a:r>
              <a:rPr lang="en-US" sz="1600" b="0" i="0" dirty="0">
                <a:effectLst/>
                <a:latin typeface="system-ui"/>
              </a:rPr>
              <a:t>We can see that different launch sites have higher success rates even in the higher flight numbers, but all launch sites appear to get have more success in general at the high flight numbers.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5A57B808-581E-DC06-2DF1-092E75D33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156" y="1382814"/>
            <a:ext cx="10515600" cy="301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45972"/>
            <a:ext cx="10515600" cy="16796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Now if you observe Payload Vs. Launch Site scatter point chart you will find for the VAFB-SLC  launch site there are no  rockets  launched for  heavy payload mass (greater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E39314C7-73CB-8230-A5BB-E161D1DF0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34453"/>
            <a:ext cx="10687962" cy="279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15100" y="1630680"/>
            <a:ext cx="4770511" cy="43542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several orbits (ES-L1, GE, HEO and SSO) with 100% success rate as shown on the bar chart with VLEO also having a high success rate over 80%.</a:t>
            </a:r>
          </a:p>
          <a:p>
            <a:pPr>
              <a:lnSpc>
                <a:spcPct val="100000"/>
              </a:lnSpc>
              <a:spcBef>
                <a:spcPts val="1400"/>
              </a:spcBef>
            </a:pPr>
            <a:r>
              <a:rPr lang="en-US" sz="2200" dirty="0">
                <a:solidFill>
                  <a:schemeClr val="accent3">
                    <a:lumMod val="25000"/>
                  </a:schemeClr>
                </a:solidFill>
                <a:latin typeface="Abadi" panose="020B0604020104020204" pitchFamily="34" charset="0"/>
              </a:rPr>
              <a:t>The orbits of GTO and SO do not have a good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DD14E21A-3883-C771-76B2-AE1980403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630680"/>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25684"/>
            <a:ext cx="10687961" cy="148884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should see that in the LEO orbit the success appears related to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2E4D852A-C2FD-1C1F-71BF-DFF778066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414521"/>
            <a:ext cx="10687962" cy="290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14790" y="4484111"/>
            <a:ext cx="9974189" cy="19431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F06C7751-D0B4-0F6B-3979-A4AF2B27F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12974"/>
            <a:ext cx="10687962" cy="286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45580" y="1499237"/>
            <a:ext cx="4740031" cy="411479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the overall success rate since 2013 kept increasing till 2018</a:t>
            </a:r>
          </a:p>
          <a:p>
            <a:pPr>
              <a:lnSpc>
                <a:spcPct val="100000"/>
              </a:lnSpc>
              <a:spcBef>
                <a:spcPts val="1400"/>
              </a:spcBef>
            </a:pPr>
            <a:r>
              <a:rPr lang="en-US" sz="2200" dirty="0">
                <a:solidFill>
                  <a:schemeClr val="accent3">
                    <a:lumMod val="25000"/>
                  </a:schemeClr>
                </a:solidFill>
                <a:latin typeface="Abadi" panose="020B0604020104020204" pitchFamily="34" charset="0"/>
              </a:rPr>
              <a:t>After 2018 the success increased again in 2019 but decreased in 2020 again.</a:t>
            </a:r>
          </a:p>
          <a:p>
            <a:pPr>
              <a:lnSpc>
                <a:spcPct val="100000"/>
              </a:lnSpc>
              <a:spcBef>
                <a:spcPts val="1400"/>
              </a:spcBef>
            </a:pPr>
            <a:r>
              <a:rPr lang="en-US" sz="2200" dirty="0">
                <a:solidFill>
                  <a:schemeClr val="accent3">
                    <a:lumMod val="25000"/>
                  </a:schemeClr>
                </a:solidFill>
                <a:latin typeface="Abadi" panose="020B0604020104020204" pitchFamily="34" charset="0"/>
              </a:rPr>
              <a:t>However, the overall success appears on an upward trend from where it started in 2013.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2D3B3A2A-E6EB-3DA6-A9DE-D1BDFBC579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99236"/>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187758"/>
            <a:ext cx="7010010" cy="28378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we pulled the data, we wanted to see how many unique launch sites rockets launched from.</a:t>
            </a:r>
          </a:p>
          <a:p>
            <a:pPr>
              <a:lnSpc>
                <a:spcPct val="100000"/>
              </a:lnSpc>
              <a:spcBef>
                <a:spcPts val="1400"/>
              </a:spcBef>
            </a:pPr>
            <a:r>
              <a:rPr lang="en-US" sz="2200" dirty="0">
                <a:solidFill>
                  <a:schemeClr val="accent3">
                    <a:lumMod val="25000"/>
                  </a:schemeClr>
                </a:solidFill>
                <a:latin typeface="Abadi" panose="020B0604020104020204" pitchFamily="34" charset="0"/>
              </a:rPr>
              <a:t>Using SQL, we were able to do a quick query to see that there are 4 different launch sites used.</a:t>
            </a:r>
          </a:p>
          <a:p>
            <a:pPr>
              <a:lnSpc>
                <a:spcPct val="100000"/>
              </a:lnSpc>
              <a:spcBef>
                <a:spcPts val="1400"/>
              </a:spcBef>
            </a:pPr>
            <a:r>
              <a:rPr lang="en-US" sz="2200" dirty="0">
                <a:solidFill>
                  <a:schemeClr val="accent3">
                    <a:lumMod val="25000"/>
                  </a:schemeClr>
                </a:solidFill>
                <a:latin typeface="Abadi" panose="020B0604020104020204" pitchFamily="34" charset="0"/>
              </a:rPr>
              <a:t>In SQL we were able to get this list by grouping the data by Launch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B67E35A-E388-E999-3CE4-C0639BA077A7}"/>
              </a:ext>
            </a:extLst>
          </p:cNvPr>
          <p:cNvPicPr>
            <a:picLocks noChangeAspect="1"/>
          </p:cNvPicPr>
          <p:nvPr/>
        </p:nvPicPr>
        <p:blipFill>
          <a:blip r:embed="rId3"/>
          <a:stretch>
            <a:fillRect/>
          </a:stretch>
        </p:blipFill>
        <p:spPr>
          <a:xfrm>
            <a:off x="8022778" y="1825625"/>
            <a:ext cx="2063594" cy="3072798"/>
          </a:xfrm>
          <a:prstGeom prst="rect">
            <a:avLst/>
          </a:prstGeom>
        </p:spPr>
      </p:pic>
      <p:pic>
        <p:nvPicPr>
          <p:cNvPr id="8" name="Picture 7">
            <a:extLst>
              <a:ext uri="{FF2B5EF4-FFF2-40B4-BE49-F238E27FC236}">
                <a16:creationId xmlns:a16="http://schemas.microsoft.com/office/drawing/2014/main" id="{30116810-F7D4-E711-73E5-73A88D09ADEE}"/>
              </a:ext>
            </a:extLst>
          </p:cNvPr>
          <p:cNvPicPr>
            <a:picLocks noChangeAspect="1"/>
          </p:cNvPicPr>
          <p:nvPr/>
        </p:nvPicPr>
        <p:blipFill>
          <a:blip r:embed="rId4"/>
          <a:stretch>
            <a:fillRect/>
          </a:stretch>
        </p:blipFill>
        <p:spPr>
          <a:xfrm>
            <a:off x="770011" y="1825625"/>
            <a:ext cx="3123326" cy="11461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81303"/>
            <a:ext cx="9745589" cy="17680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2 sites having CCA in the name we wanted to take a closer look at a few of the records.</a:t>
            </a:r>
          </a:p>
          <a:p>
            <a:pPr>
              <a:lnSpc>
                <a:spcPct val="100000"/>
              </a:lnSpc>
              <a:spcBef>
                <a:spcPts val="1400"/>
              </a:spcBef>
            </a:pPr>
            <a:r>
              <a:rPr lang="en-US" sz="2200" dirty="0">
                <a:solidFill>
                  <a:schemeClr val="accent3">
                    <a:lumMod val="25000"/>
                  </a:schemeClr>
                </a:solidFill>
                <a:latin typeface="Abadi" panose="020B0604020104020204" pitchFamily="34" charset="0"/>
              </a:rPr>
              <a:t>Using the “Where” clause in our SQL query along with limiting our results to 5 we were able to get a snapshot of what type of launches originated from these 2 sites.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C15083B-3EF4-1B71-E6B5-7BBD690F9861}"/>
              </a:ext>
            </a:extLst>
          </p:cNvPr>
          <p:cNvPicPr>
            <a:picLocks noChangeAspect="1"/>
          </p:cNvPicPr>
          <p:nvPr/>
        </p:nvPicPr>
        <p:blipFill>
          <a:blip r:embed="rId3"/>
          <a:stretch>
            <a:fillRect/>
          </a:stretch>
        </p:blipFill>
        <p:spPr>
          <a:xfrm>
            <a:off x="770010" y="1510664"/>
            <a:ext cx="10515601" cy="1453714"/>
          </a:xfrm>
          <a:prstGeom prst="rect">
            <a:avLst/>
          </a:prstGeom>
        </p:spPr>
      </p:pic>
      <p:pic>
        <p:nvPicPr>
          <p:cNvPr id="8" name="Picture 7">
            <a:extLst>
              <a:ext uri="{FF2B5EF4-FFF2-40B4-BE49-F238E27FC236}">
                <a16:creationId xmlns:a16="http://schemas.microsoft.com/office/drawing/2014/main" id="{6E338BAE-E8EB-6F80-E119-603CBAB82D1A}"/>
              </a:ext>
            </a:extLst>
          </p:cNvPr>
          <p:cNvPicPr>
            <a:picLocks noChangeAspect="1"/>
          </p:cNvPicPr>
          <p:nvPr/>
        </p:nvPicPr>
        <p:blipFill rotWithShape="1">
          <a:blip r:embed="rId4"/>
          <a:srcRect t="7438"/>
          <a:stretch/>
        </p:blipFill>
        <p:spPr>
          <a:xfrm>
            <a:off x="770010" y="3147060"/>
            <a:ext cx="3492157" cy="11201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062183"/>
            <a:ext cx="9745589" cy="276711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want to get an idea of how much Payload has been launched for NASA as the customer.</a:t>
            </a:r>
          </a:p>
          <a:p>
            <a:pPr>
              <a:lnSpc>
                <a:spcPct val="100000"/>
              </a:lnSpc>
              <a:spcBef>
                <a:spcPts val="1400"/>
              </a:spcBef>
            </a:pPr>
            <a:r>
              <a:rPr lang="en-US" sz="2200" dirty="0">
                <a:solidFill>
                  <a:schemeClr val="accent3">
                    <a:lumMod val="25000"/>
                  </a:schemeClr>
                </a:solidFill>
                <a:latin typeface="Abadi" panose="020B0604020104020204" pitchFamily="34" charset="0"/>
              </a:rPr>
              <a:t>In SQL this is a quick sum while limiting the records we look at to just NASA as the customer.</a:t>
            </a:r>
          </a:p>
          <a:p>
            <a:pPr>
              <a:lnSpc>
                <a:spcPct val="100000"/>
              </a:lnSpc>
              <a:spcBef>
                <a:spcPts val="1400"/>
              </a:spcBef>
            </a:pPr>
            <a:r>
              <a:rPr lang="en-US" sz="2200" dirty="0">
                <a:solidFill>
                  <a:schemeClr val="accent3">
                    <a:lumMod val="25000"/>
                  </a:schemeClr>
                </a:solidFill>
                <a:latin typeface="Abadi" panose="020B0604020104020204" pitchFamily="34" charset="0"/>
              </a:rPr>
              <a:t>The group by allows SQL to add up the desired records we want to know the totals for, in this case the customer that is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576C4B0-9C1C-726E-D53D-C36B75DC1F56}"/>
              </a:ext>
            </a:extLst>
          </p:cNvPr>
          <p:cNvPicPr>
            <a:picLocks noChangeAspect="1"/>
          </p:cNvPicPr>
          <p:nvPr/>
        </p:nvPicPr>
        <p:blipFill>
          <a:blip r:embed="rId3"/>
          <a:stretch>
            <a:fillRect/>
          </a:stretch>
        </p:blipFill>
        <p:spPr>
          <a:xfrm>
            <a:off x="770011" y="1520982"/>
            <a:ext cx="3227874" cy="1107918"/>
          </a:xfrm>
          <a:prstGeom prst="rect">
            <a:avLst/>
          </a:prstGeom>
        </p:spPr>
      </p:pic>
      <p:pic>
        <p:nvPicPr>
          <p:cNvPr id="8" name="Picture 7">
            <a:extLst>
              <a:ext uri="{FF2B5EF4-FFF2-40B4-BE49-F238E27FC236}">
                <a16:creationId xmlns:a16="http://schemas.microsoft.com/office/drawing/2014/main" id="{6CE0AB76-6645-9645-7D4E-60F4DBFF6FC7}"/>
              </a:ext>
            </a:extLst>
          </p:cNvPr>
          <p:cNvPicPr>
            <a:picLocks noChangeAspect="1"/>
          </p:cNvPicPr>
          <p:nvPr/>
        </p:nvPicPr>
        <p:blipFill>
          <a:blip r:embed="rId4"/>
          <a:stretch>
            <a:fillRect/>
          </a:stretch>
        </p:blipFill>
        <p:spPr>
          <a:xfrm>
            <a:off x="5696897" y="1520982"/>
            <a:ext cx="2454901" cy="7345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861521"/>
            <a:ext cx="9745589" cy="20910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want to get a quick idea of what the average payload has been using a specific rocket booster.</a:t>
            </a:r>
          </a:p>
          <a:p>
            <a:pPr>
              <a:lnSpc>
                <a:spcPct val="100000"/>
              </a:lnSpc>
              <a:spcBef>
                <a:spcPts val="1400"/>
              </a:spcBef>
            </a:pPr>
            <a:r>
              <a:rPr lang="en-US" sz="2200" dirty="0">
                <a:solidFill>
                  <a:schemeClr val="accent3">
                    <a:lumMod val="25000"/>
                  </a:schemeClr>
                </a:solidFill>
                <a:latin typeface="Abadi" panose="020B0604020104020204" pitchFamily="34" charset="0"/>
              </a:rPr>
              <a:t>Using the AVG function in SQL and limiting the booster version gives us the quick reference we are looking for.</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02DFDEC-BEA8-8F08-D6F3-FC7348ED062E}"/>
              </a:ext>
            </a:extLst>
          </p:cNvPr>
          <p:cNvPicPr>
            <a:picLocks noChangeAspect="1"/>
          </p:cNvPicPr>
          <p:nvPr/>
        </p:nvPicPr>
        <p:blipFill>
          <a:blip r:embed="rId3"/>
          <a:stretch>
            <a:fillRect/>
          </a:stretch>
        </p:blipFill>
        <p:spPr>
          <a:xfrm>
            <a:off x="770011" y="1635917"/>
            <a:ext cx="3700474" cy="810103"/>
          </a:xfrm>
          <a:prstGeom prst="rect">
            <a:avLst/>
          </a:prstGeom>
        </p:spPr>
      </p:pic>
      <p:pic>
        <p:nvPicPr>
          <p:cNvPr id="8" name="Picture 7">
            <a:extLst>
              <a:ext uri="{FF2B5EF4-FFF2-40B4-BE49-F238E27FC236}">
                <a16:creationId xmlns:a16="http://schemas.microsoft.com/office/drawing/2014/main" id="{DF503BAF-A7D1-F996-C578-90BA35341A2D}"/>
              </a:ext>
            </a:extLst>
          </p:cNvPr>
          <p:cNvPicPr>
            <a:picLocks noChangeAspect="1"/>
          </p:cNvPicPr>
          <p:nvPr/>
        </p:nvPicPr>
        <p:blipFill>
          <a:blip r:embed="rId4"/>
          <a:stretch>
            <a:fillRect/>
          </a:stretch>
        </p:blipFill>
        <p:spPr>
          <a:xfrm>
            <a:off x="5209217" y="1635916"/>
            <a:ext cx="1989413" cy="65008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31530" y="3140272"/>
            <a:ext cx="9745589" cy="28762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How long has Space X been able to pull off a successful ground landing?</a:t>
            </a:r>
          </a:p>
          <a:p>
            <a:pPr>
              <a:lnSpc>
                <a:spcPct val="100000"/>
              </a:lnSpc>
              <a:spcBef>
                <a:spcPts val="1400"/>
              </a:spcBef>
            </a:pPr>
            <a:r>
              <a:rPr lang="en-US" sz="2200" dirty="0">
                <a:solidFill>
                  <a:schemeClr val="accent3">
                    <a:lumMod val="25000"/>
                  </a:schemeClr>
                </a:solidFill>
                <a:latin typeface="Abadi"/>
              </a:rPr>
              <a:t>How long after the first rocket launch were they able to successfully land?</a:t>
            </a:r>
          </a:p>
          <a:p>
            <a:pPr>
              <a:lnSpc>
                <a:spcPct val="100000"/>
              </a:lnSpc>
              <a:spcBef>
                <a:spcPts val="1400"/>
              </a:spcBef>
            </a:pPr>
            <a:r>
              <a:rPr lang="en-US" sz="2200" dirty="0">
                <a:solidFill>
                  <a:schemeClr val="accent3">
                    <a:lumMod val="25000"/>
                  </a:schemeClr>
                </a:solidFill>
                <a:latin typeface="Abadi"/>
              </a:rPr>
              <a:t>In order to start answering these questions we need to know when the first successful landing occurred.</a:t>
            </a:r>
          </a:p>
          <a:p>
            <a:pPr>
              <a:lnSpc>
                <a:spcPct val="100000"/>
              </a:lnSpc>
              <a:spcBef>
                <a:spcPts val="1400"/>
              </a:spcBef>
            </a:pPr>
            <a:r>
              <a:rPr lang="en-US" sz="2200" dirty="0">
                <a:solidFill>
                  <a:schemeClr val="accent3">
                    <a:lumMod val="25000"/>
                  </a:schemeClr>
                </a:solidFill>
                <a:latin typeface="Abadi"/>
              </a:rPr>
              <a:t>Using the MIN function on the date and limiting out results to only successful outcomes we can find this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F956D5B-FF5B-5594-6AC2-5979FFB30F92}"/>
              </a:ext>
            </a:extLst>
          </p:cNvPr>
          <p:cNvPicPr>
            <a:picLocks noChangeAspect="1"/>
          </p:cNvPicPr>
          <p:nvPr/>
        </p:nvPicPr>
        <p:blipFill>
          <a:blip r:embed="rId3"/>
          <a:stretch>
            <a:fillRect/>
          </a:stretch>
        </p:blipFill>
        <p:spPr>
          <a:xfrm>
            <a:off x="915345" y="1769236"/>
            <a:ext cx="3400453" cy="700093"/>
          </a:xfrm>
          <a:prstGeom prst="rect">
            <a:avLst/>
          </a:prstGeom>
        </p:spPr>
      </p:pic>
      <p:pic>
        <p:nvPicPr>
          <p:cNvPr id="8" name="Picture 7">
            <a:extLst>
              <a:ext uri="{FF2B5EF4-FFF2-40B4-BE49-F238E27FC236}">
                <a16:creationId xmlns:a16="http://schemas.microsoft.com/office/drawing/2014/main" id="{7A6951F9-AEE0-96F8-DE60-8344AE5B5109}"/>
              </a:ext>
            </a:extLst>
          </p:cNvPr>
          <p:cNvPicPr>
            <a:picLocks noChangeAspect="1"/>
          </p:cNvPicPr>
          <p:nvPr/>
        </p:nvPicPr>
        <p:blipFill>
          <a:blip r:embed="rId4"/>
          <a:stretch>
            <a:fillRect/>
          </a:stretch>
        </p:blipFill>
        <p:spPr>
          <a:xfrm>
            <a:off x="5271608" y="1769236"/>
            <a:ext cx="976791" cy="68949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023227"/>
            <a:ext cx="8343510" cy="315373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seen in the scatter plots that a payload between 4000-6000 has a lot of data point.</a:t>
            </a:r>
          </a:p>
          <a:p>
            <a:pPr>
              <a:lnSpc>
                <a:spcPct val="100000"/>
              </a:lnSpc>
              <a:spcBef>
                <a:spcPts val="1400"/>
              </a:spcBef>
            </a:pPr>
            <a:r>
              <a:rPr lang="en-US" sz="2200" dirty="0">
                <a:solidFill>
                  <a:schemeClr val="accent3">
                    <a:lumMod val="25000"/>
                  </a:schemeClr>
                </a:solidFill>
                <a:latin typeface="Abadi"/>
              </a:rPr>
              <a:t>So which boosters were used within this range and were successful</a:t>
            </a:r>
          </a:p>
          <a:p>
            <a:pPr>
              <a:lnSpc>
                <a:spcPct val="100000"/>
              </a:lnSpc>
              <a:spcBef>
                <a:spcPts val="1400"/>
              </a:spcBef>
            </a:pPr>
            <a:r>
              <a:rPr lang="en-US" sz="2200" dirty="0">
                <a:solidFill>
                  <a:schemeClr val="accent3">
                    <a:lumMod val="25000"/>
                  </a:schemeClr>
                </a:solidFill>
                <a:latin typeface="Abadi"/>
              </a:rPr>
              <a:t>Using the WHERE clause in SQL we can limit our results to see only the boosters with a successful outcome in that payload range.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A8DE86D-AE78-15C0-0989-1CF443913AAD}"/>
              </a:ext>
            </a:extLst>
          </p:cNvPr>
          <p:cNvPicPr>
            <a:picLocks noChangeAspect="1"/>
          </p:cNvPicPr>
          <p:nvPr/>
        </p:nvPicPr>
        <p:blipFill>
          <a:blip r:embed="rId3"/>
          <a:stretch>
            <a:fillRect/>
          </a:stretch>
        </p:blipFill>
        <p:spPr>
          <a:xfrm>
            <a:off x="770011" y="1680146"/>
            <a:ext cx="8516790" cy="750633"/>
          </a:xfrm>
          <a:prstGeom prst="rect">
            <a:avLst/>
          </a:prstGeom>
        </p:spPr>
      </p:pic>
      <p:pic>
        <p:nvPicPr>
          <p:cNvPr id="7" name="Picture 6">
            <a:extLst>
              <a:ext uri="{FF2B5EF4-FFF2-40B4-BE49-F238E27FC236}">
                <a16:creationId xmlns:a16="http://schemas.microsoft.com/office/drawing/2014/main" id="{05956718-1357-6818-631E-8768ABCCCA1F}"/>
              </a:ext>
            </a:extLst>
          </p:cNvPr>
          <p:cNvPicPr>
            <a:picLocks noChangeAspect="1"/>
          </p:cNvPicPr>
          <p:nvPr/>
        </p:nvPicPr>
        <p:blipFill>
          <a:blip r:embed="rId4"/>
          <a:stretch>
            <a:fillRect/>
          </a:stretch>
        </p:blipFill>
        <p:spPr>
          <a:xfrm>
            <a:off x="9286801" y="2695519"/>
            <a:ext cx="1388819" cy="169000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32555"/>
            <a:ext cx="5905109" cy="48596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Methodology:</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Extracted the data using REST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Wrangled the data to fill in missing pieces and create numerical values for categorical data</a:t>
            </a:r>
          </a:p>
          <a:p>
            <a:pPr lvl="1">
              <a:lnSpc>
                <a:spcPct val="100000"/>
              </a:lnSpc>
              <a:spcBef>
                <a:spcPts val="1400"/>
              </a:spcBef>
            </a:pPr>
            <a:r>
              <a:rPr lang="en-US" sz="1800" dirty="0">
                <a:solidFill>
                  <a:schemeClr val="accent3">
                    <a:lumMod val="25000"/>
                  </a:schemeClr>
                </a:solidFill>
                <a:latin typeface="Abadi" panose="020B0604020104020204" pitchFamily="34" charset="0"/>
              </a:rPr>
              <a:t>Performed Visual Analysis on the data to see if there was any insight or correlations that can be acquired.</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interactive maps and a dashboard to help drill down further.</a:t>
            </a:r>
          </a:p>
          <a:p>
            <a:pPr lvl="1">
              <a:lnSpc>
                <a:spcPct val="100000"/>
              </a:lnSpc>
              <a:spcBef>
                <a:spcPts val="1400"/>
              </a:spcBef>
            </a:pPr>
            <a:r>
              <a:rPr lang="en-US" sz="1800" dirty="0">
                <a:solidFill>
                  <a:schemeClr val="accent3">
                    <a:lumMod val="25000"/>
                  </a:schemeClr>
                </a:solidFill>
                <a:latin typeface="Abadi" panose="020B0604020104020204" pitchFamily="34" charset="0"/>
              </a:rPr>
              <a:t>Performed a CV Grid Search with several different classification types to arrive at the best model for predictive success and failure of a mission.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EE728229-8FED-1933-F8FC-E405FEB92065}"/>
              </a:ext>
            </a:extLst>
          </p:cNvPr>
          <p:cNvSpPr txBox="1">
            <a:spLocks/>
          </p:cNvSpPr>
          <p:nvPr/>
        </p:nvSpPr>
        <p:spPr>
          <a:xfrm>
            <a:off x="7010400" y="1626810"/>
            <a:ext cx="4275211" cy="43186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visual map is telling to highlight location for where launches occur from</a:t>
            </a:r>
          </a:p>
          <a:p>
            <a:pPr lvl="1">
              <a:lnSpc>
                <a:spcPct val="100000"/>
              </a:lnSpc>
              <a:spcBef>
                <a:spcPts val="1400"/>
              </a:spcBef>
            </a:pPr>
            <a:r>
              <a:rPr lang="en-US" sz="1800" dirty="0">
                <a:solidFill>
                  <a:schemeClr val="accent3">
                    <a:lumMod val="25000"/>
                  </a:schemeClr>
                </a:solidFill>
                <a:latin typeface="Abadi" panose="020B0604020104020204" pitchFamily="34" charset="0"/>
              </a:rPr>
              <a:t>The Payload Mass influences the overall success rate of the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A predictive model can be created with a strong accuracy for data available.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738245"/>
            <a:ext cx="9745589" cy="21901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What type of outcomes were achieved and how many of each?</a:t>
            </a:r>
          </a:p>
          <a:p>
            <a:pPr>
              <a:lnSpc>
                <a:spcPct val="100000"/>
              </a:lnSpc>
              <a:spcBef>
                <a:spcPts val="1400"/>
              </a:spcBef>
            </a:pPr>
            <a:r>
              <a:rPr lang="en-US" sz="2200" dirty="0">
                <a:solidFill>
                  <a:schemeClr val="accent3">
                    <a:lumMod val="25000"/>
                  </a:schemeClr>
                </a:solidFill>
                <a:latin typeface="Abadi" panose="020B0604020104020204" pitchFamily="34" charset="0"/>
              </a:rPr>
              <a:t>Using a count and grouping by the Landing Outcome we can get these numbers.</a:t>
            </a:r>
          </a:p>
          <a:p>
            <a:pPr>
              <a:lnSpc>
                <a:spcPct val="100000"/>
              </a:lnSpc>
              <a:spcBef>
                <a:spcPts val="1400"/>
              </a:spcBef>
            </a:pPr>
            <a:r>
              <a:rPr lang="en-US" sz="2200" dirty="0">
                <a:solidFill>
                  <a:schemeClr val="accent3">
                    <a:lumMod val="25000"/>
                  </a:schemeClr>
                </a:solidFill>
                <a:latin typeface="Abadi" panose="020B0604020104020204" pitchFamily="34" charset="0"/>
              </a:rPr>
              <a:t>We also want to make sure we only look at successes and failures, as it appears there were times when the outcome didn’t matter.</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B5D1C99-D529-0873-07D7-0F787A1F48B2}"/>
              </a:ext>
            </a:extLst>
          </p:cNvPr>
          <p:cNvPicPr>
            <a:picLocks noChangeAspect="1"/>
          </p:cNvPicPr>
          <p:nvPr/>
        </p:nvPicPr>
        <p:blipFill>
          <a:blip r:embed="rId3"/>
          <a:stretch>
            <a:fillRect/>
          </a:stretch>
        </p:blipFill>
        <p:spPr>
          <a:xfrm>
            <a:off x="770011" y="1525426"/>
            <a:ext cx="7230047" cy="1027273"/>
          </a:xfrm>
          <a:prstGeom prst="rect">
            <a:avLst/>
          </a:prstGeom>
        </p:spPr>
      </p:pic>
      <p:pic>
        <p:nvPicPr>
          <p:cNvPr id="8" name="Picture 7">
            <a:extLst>
              <a:ext uri="{FF2B5EF4-FFF2-40B4-BE49-F238E27FC236}">
                <a16:creationId xmlns:a16="http://schemas.microsoft.com/office/drawing/2014/main" id="{49C76FFD-AF2C-278E-0ACF-0F78EBC57E30}"/>
              </a:ext>
            </a:extLst>
          </p:cNvPr>
          <p:cNvPicPr>
            <a:picLocks noChangeAspect="1"/>
          </p:cNvPicPr>
          <p:nvPr/>
        </p:nvPicPr>
        <p:blipFill>
          <a:blip r:embed="rId4"/>
          <a:stretch>
            <a:fillRect/>
          </a:stretch>
        </p:blipFill>
        <p:spPr>
          <a:xfrm>
            <a:off x="8427238" y="1525426"/>
            <a:ext cx="2019782" cy="194596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2842261"/>
            <a:ext cx="6215412" cy="25450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wanted to see which boosters carried were used with the max payload.</a:t>
            </a:r>
          </a:p>
          <a:p>
            <a:pPr>
              <a:lnSpc>
                <a:spcPct val="100000"/>
              </a:lnSpc>
              <a:spcBef>
                <a:spcPts val="1400"/>
              </a:spcBef>
            </a:pPr>
            <a:r>
              <a:rPr lang="en-US" sz="2200" dirty="0">
                <a:solidFill>
                  <a:schemeClr val="accent3">
                    <a:lumMod val="25000"/>
                  </a:schemeClr>
                </a:solidFill>
                <a:latin typeface="Abadi" panose="020B0604020104020204" pitchFamily="34" charset="0"/>
              </a:rPr>
              <a:t>First, we needed to know the max payload that was carried, then use that number within our query to limit our results to only those records that carried the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13E794B-A7CF-4D98-A876-A46D59C75D39}"/>
              </a:ext>
            </a:extLst>
          </p:cNvPr>
          <p:cNvPicPr>
            <a:picLocks noChangeAspect="1"/>
          </p:cNvPicPr>
          <p:nvPr/>
        </p:nvPicPr>
        <p:blipFill rotWithShape="1">
          <a:blip r:embed="rId3"/>
          <a:srcRect t="9884"/>
          <a:stretch/>
        </p:blipFill>
        <p:spPr>
          <a:xfrm>
            <a:off x="770011" y="1661160"/>
            <a:ext cx="8121385" cy="807720"/>
          </a:xfrm>
          <a:prstGeom prst="rect">
            <a:avLst/>
          </a:prstGeom>
        </p:spPr>
      </p:pic>
      <p:pic>
        <p:nvPicPr>
          <p:cNvPr id="8" name="Picture 7">
            <a:extLst>
              <a:ext uri="{FF2B5EF4-FFF2-40B4-BE49-F238E27FC236}">
                <a16:creationId xmlns:a16="http://schemas.microsoft.com/office/drawing/2014/main" id="{A61212B1-4456-80B6-663E-5BAF1EC4BF4A}"/>
              </a:ext>
            </a:extLst>
          </p:cNvPr>
          <p:cNvPicPr>
            <a:picLocks noChangeAspect="1"/>
          </p:cNvPicPr>
          <p:nvPr/>
        </p:nvPicPr>
        <p:blipFill>
          <a:blip r:embed="rId4"/>
          <a:stretch>
            <a:fillRect/>
          </a:stretch>
        </p:blipFill>
        <p:spPr>
          <a:xfrm>
            <a:off x="8997312" y="1661160"/>
            <a:ext cx="1304928" cy="425692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611879"/>
            <a:ext cx="9745589" cy="256508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know that in 2015 there was a successful ground landing, but were they also testing drone ship landing and how many times did they fail if they were?</a:t>
            </a:r>
          </a:p>
          <a:p>
            <a:pPr>
              <a:lnSpc>
                <a:spcPct val="100000"/>
              </a:lnSpc>
              <a:spcBef>
                <a:spcPts val="1400"/>
              </a:spcBef>
            </a:pPr>
            <a:r>
              <a:rPr lang="en-US" sz="2200" dirty="0">
                <a:solidFill>
                  <a:schemeClr val="accent3">
                    <a:lumMod val="25000"/>
                  </a:schemeClr>
                </a:solidFill>
                <a:latin typeface="Abadi"/>
              </a:rPr>
              <a:t>We can see they made 2 failed attempts at the beginning of the year (January and February).</a:t>
            </a:r>
          </a:p>
          <a:p>
            <a:pPr>
              <a:lnSpc>
                <a:spcPct val="100000"/>
              </a:lnSpc>
              <a:spcBef>
                <a:spcPts val="1400"/>
              </a:spcBef>
            </a:pPr>
            <a:r>
              <a:rPr lang="en-US" sz="2200" dirty="0">
                <a:solidFill>
                  <a:schemeClr val="accent3">
                    <a:lumMod val="25000"/>
                  </a:schemeClr>
                </a:solidFill>
                <a:latin typeface="Abadi"/>
              </a:rPr>
              <a:t>We were able to look at this data by limiting our results based on outcome and the year portion of the date.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144E9FF-03F9-9F78-4650-FE10AFC366D4}"/>
              </a:ext>
            </a:extLst>
          </p:cNvPr>
          <p:cNvPicPr>
            <a:picLocks noChangeAspect="1"/>
          </p:cNvPicPr>
          <p:nvPr/>
        </p:nvPicPr>
        <p:blipFill>
          <a:blip r:embed="rId3"/>
          <a:stretch>
            <a:fillRect/>
          </a:stretch>
        </p:blipFill>
        <p:spPr>
          <a:xfrm>
            <a:off x="770011" y="1507328"/>
            <a:ext cx="5983141" cy="1182532"/>
          </a:xfrm>
          <a:prstGeom prst="rect">
            <a:avLst/>
          </a:prstGeom>
        </p:spPr>
      </p:pic>
      <p:pic>
        <p:nvPicPr>
          <p:cNvPr id="8" name="Picture 7">
            <a:extLst>
              <a:ext uri="{FF2B5EF4-FFF2-40B4-BE49-F238E27FC236}">
                <a16:creationId xmlns:a16="http://schemas.microsoft.com/office/drawing/2014/main" id="{1BEF33AD-CCA3-618E-C194-D82DCECD438E}"/>
              </a:ext>
            </a:extLst>
          </p:cNvPr>
          <p:cNvPicPr>
            <a:picLocks noChangeAspect="1"/>
          </p:cNvPicPr>
          <p:nvPr/>
        </p:nvPicPr>
        <p:blipFill>
          <a:blip r:embed="rId4"/>
          <a:stretch>
            <a:fillRect/>
          </a:stretch>
        </p:blipFill>
        <p:spPr>
          <a:xfrm>
            <a:off x="7262250" y="1507328"/>
            <a:ext cx="3489570" cy="87749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895601"/>
            <a:ext cx="6004169" cy="237743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Between June 2010 and March 2017, we wanted to see how the rocket testing and missions went at Space X.</a:t>
            </a:r>
          </a:p>
          <a:p>
            <a:pPr>
              <a:lnSpc>
                <a:spcPct val="100000"/>
              </a:lnSpc>
              <a:spcBef>
                <a:spcPts val="1400"/>
              </a:spcBef>
            </a:pPr>
            <a:r>
              <a:rPr lang="en-US" sz="2200" dirty="0">
                <a:solidFill>
                  <a:schemeClr val="accent3">
                    <a:lumMod val="25000"/>
                  </a:schemeClr>
                </a:solidFill>
                <a:latin typeface="Abadi"/>
              </a:rPr>
              <a:t>We wanted to see the results ranked in most frequent outcome to least frequent within that date range.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932C358-1CE5-C24F-92A2-CEFF8506171E}"/>
              </a:ext>
            </a:extLst>
          </p:cNvPr>
          <p:cNvPicPr>
            <a:picLocks noChangeAspect="1"/>
          </p:cNvPicPr>
          <p:nvPr/>
        </p:nvPicPr>
        <p:blipFill>
          <a:blip r:embed="rId3"/>
          <a:stretch>
            <a:fillRect/>
          </a:stretch>
        </p:blipFill>
        <p:spPr>
          <a:xfrm>
            <a:off x="770011" y="1482087"/>
            <a:ext cx="4609889" cy="1146813"/>
          </a:xfrm>
          <a:prstGeom prst="rect">
            <a:avLst/>
          </a:prstGeom>
        </p:spPr>
      </p:pic>
      <p:pic>
        <p:nvPicPr>
          <p:cNvPr id="8" name="Picture 7">
            <a:extLst>
              <a:ext uri="{FF2B5EF4-FFF2-40B4-BE49-F238E27FC236}">
                <a16:creationId xmlns:a16="http://schemas.microsoft.com/office/drawing/2014/main" id="{EE7A7133-7B64-5BF0-6757-E65BA1D3D3F4}"/>
              </a:ext>
            </a:extLst>
          </p:cNvPr>
          <p:cNvPicPr>
            <a:picLocks noChangeAspect="1"/>
          </p:cNvPicPr>
          <p:nvPr/>
        </p:nvPicPr>
        <p:blipFill>
          <a:blip r:embed="rId4"/>
          <a:stretch>
            <a:fillRect/>
          </a:stretch>
        </p:blipFill>
        <p:spPr>
          <a:xfrm>
            <a:off x="7163190" y="1482087"/>
            <a:ext cx="3626729" cy="277295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65839" y="1470342"/>
            <a:ext cx="536197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4 launch sites are all located in the United States with 3 of them being very close together on the southeastern coast.</a:t>
            </a:r>
          </a:p>
          <a:p>
            <a:pPr>
              <a:lnSpc>
                <a:spcPct val="100000"/>
              </a:lnSpc>
              <a:spcBef>
                <a:spcPts val="1400"/>
              </a:spcBef>
            </a:pPr>
            <a:r>
              <a:rPr lang="en-US" sz="2200" dirty="0">
                <a:solidFill>
                  <a:schemeClr val="accent3">
                    <a:lumMod val="25000"/>
                  </a:schemeClr>
                </a:solidFill>
                <a:latin typeface="Abadi"/>
              </a:rPr>
              <a:t>Their locations are marked and circled on the map along with the site names marked for easy identification.</a:t>
            </a:r>
          </a:p>
          <a:p>
            <a:pPr>
              <a:lnSpc>
                <a:spcPct val="100000"/>
              </a:lnSpc>
              <a:spcBef>
                <a:spcPts val="1400"/>
              </a:spcBef>
            </a:pPr>
            <a:r>
              <a:rPr lang="en-US" sz="2200" dirty="0">
                <a:solidFill>
                  <a:schemeClr val="accent3">
                    <a:lumMod val="25000"/>
                  </a:schemeClr>
                </a:solidFill>
                <a:latin typeface="Abadi"/>
              </a:rPr>
              <a:t>Ocean coastline appears to be import to their placement.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pic>
        <p:nvPicPr>
          <p:cNvPr id="6" name="Picture 5">
            <a:extLst>
              <a:ext uri="{FF2B5EF4-FFF2-40B4-BE49-F238E27FC236}">
                <a16:creationId xmlns:a16="http://schemas.microsoft.com/office/drawing/2014/main" id="{F818FA85-7700-E4DB-6C40-F9BFABFAACF9}"/>
              </a:ext>
            </a:extLst>
          </p:cNvPr>
          <p:cNvPicPr>
            <a:picLocks noChangeAspect="1"/>
          </p:cNvPicPr>
          <p:nvPr/>
        </p:nvPicPr>
        <p:blipFill rotWithShape="1">
          <a:blip r:embed="rId3"/>
          <a:srcRect l="26387" t="1534" r="3407" b="1371"/>
          <a:stretch/>
        </p:blipFill>
        <p:spPr>
          <a:xfrm>
            <a:off x="6268751" y="1470342"/>
            <a:ext cx="5189221"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75601"/>
            <a:ext cx="9745589" cy="16140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the launches marked on the map we can see where the majority have launched from.</a:t>
            </a:r>
          </a:p>
          <a:p>
            <a:pPr>
              <a:lnSpc>
                <a:spcPct val="100000"/>
              </a:lnSpc>
              <a:spcBef>
                <a:spcPts val="1400"/>
              </a:spcBef>
            </a:pPr>
            <a:r>
              <a:rPr lang="en-US" sz="2200" dirty="0">
                <a:solidFill>
                  <a:schemeClr val="accent3">
                    <a:lumMod val="25000"/>
                  </a:schemeClr>
                </a:solidFill>
                <a:latin typeface="Abadi"/>
              </a:rPr>
              <a:t>When zoomed in we can see the successes (green) and failures (red) also marked on the map.</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with Successes and Failures Marked</a:t>
            </a:r>
          </a:p>
        </p:txBody>
      </p:sp>
      <p:pic>
        <p:nvPicPr>
          <p:cNvPr id="4" name="Picture 3">
            <a:extLst>
              <a:ext uri="{FF2B5EF4-FFF2-40B4-BE49-F238E27FC236}">
                <a16:creationId xmlns:a16="http://schemas.microsoft.com/office/drawing/2014/main" id="{40D59E45-8FCB-B7DC-277A-7A6743D88FCA}"/>
              </a:ext>
            </a:extLst>
          </p:cNvPr>
          <p:cNvPicPr>
            <a:picLocks noChangeAspect="1"/>
          </p:cNvPicPr>
          <p:nvPr/>
        </p:nvPicPr>
        <p:blipFill>
          <a:blip r:embed="rId3"/>
          <a:stretch>
            <a:fillRect/>
          </a:stretch>
        </p:blipFill>
        <p:spPr>
          <a:xfrm>
            <a:off x="7270794" y="1371587"/>
            <a:ext cx="4014817" cy="3581426"/>
          </a:xfrm>
          <a:prstGeom prst="rect">
            <a:avLst/>
          </a:prstGeom>
        </p:spPr>
      </p:pic>
      <p:pic>
        <p:nvPicPr>
          <p:cNvPr id="7" name="Picture 6">
            <a:extLst>
              <a:ext uri="{FF2B5EF4-FFF2-40B4-BE49-F238E27FC236}">
                <a16:creationId xmlns:a16="http://schemas.microsoft.com/office/drawing/2014/main" id="{468DAE00-F71C-B1AD-85CA-F20AF463F822}"/>
              </a:ext>
            </a:extLst>
          </p:cNvPr>
          <p:cNvPicPr>
            <a:picLocks noChangeAspect="1"/>
          </p:cNvPicPr>
          <p:nvPr/>
        </p:nvPicPr>
        <p:blipFill>
          <a:blip r:embed="rId4"/>
          <a:stretch>
            <a:fillRect/>
          </a:stretch>
        </p:blipFill>
        <p:spPr>
          <a:xfrm>
            <a:off x="770011" y="1409687"/>
            <a:ext cx="5743617" cy="35052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9" y="4909071"/>
            <a:ext cx="8105172" cy="16212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Looking at the distance from launch site to coastline, highway, railroad and city we see that usually launch sites are close to the coast, highway and railroad, but located a distance away from any city. This is import for planning any future launch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Map</a:t>
            </a:r>
          </a:p>
        </p:txBody>
      </p:sp>
      <p:pic>
        <p:nvPicPr>
          <p:cNvPr id="4" name="Picture 3">
            <a:extLst>
              <a:ext uri="{FF2B5EF4-FFF2-40B4-BE49-F238E27FC236}">
                <a16:creationId xmlns:a16="http://schemas.microsoft.com/office/drawing/2014/main" id="{C2E940C1-095D-BD75-0866-646C45D34BC7}"/>
              </a:ext>
            </a:extLst>
          </p:cNvPr>
          <p:cNvPicPr>
            <a:picLocks noChangeAspect="1"/>
          </p:cNvPicPr>
          <p:nvPr/>
        </p:nvPicPr>
        <p:blipFill>
          <a:blip r:embed="rId3"/>
          <a:stretch>
            <a:fillRect/>
          </a:stretch>
        </p:blipFill>
        <p:spPr>
          <a:xfrm>
            <a:off x="9072912" y="1451128"/>
            <a:ext cx="1746064" cy="4856033"/>
          </a:xfrm>
          <a:prstGeom prst="rect">
            <a:avLst/>
          </a:prstGeom>
        </p:spPr>
      </p:pic>
      <p:pic>
        <p:nvPicPr>
          <p:cNvPr id="7" name="Picture 6">
            <a:extLst>
              <a:ext uri="{FF2B5EF4-FFF2-40B4-BE49-F238E27FC236}">
                <a16:creationId xmlns:a16="http://schemas.microsoft.com/office/drawing/2014/main" id="{722D2163-6DB2-18C3-ABBB-DDDCABBE915D}"/>
              </a:ext>
            </a:extLst>
          </p:cNvPr>
          <p:cNvPicPr>
            <a:picLocks noChangeAspect="1"/>
          </p:cNvPicPr>
          <p:nvPr/>
        </p:nvPicPr>
        <p:blipFill>
          <a:blip r:embed="rId4"/>
          <a:stretch>
            <a:fillRect/>
          </a:stretch>
        </p:blipFill>
        <p:spPr>
          <a:xfrm>
            <a:off x="770010" y="1451129"/>
            <a:ext cx="6651869" cy="310213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6340"/>
            <a:ext cx="10515599" cy="11706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Through the pie chart we can see the breakdown of which sites more successful launches have come from, with KSC LC-39A account for over 40% of the successful launches.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Launch Site</a:t>
            </a:r>
          </a:p>
        </p:txBody>
      </p:sp>
      <p:pic>
        <p:nvPicPr>
          <p:cNvPr id="4" name="Picture 3">
            <a:extLst>
              <a:ext uri="{FF2B5EF4-FFF2-40B4-BE49-F238E27FC236}">
                <a16:creationId xmlns:a16="http://schemas.microsoft.com/office/drawing/2014/main" id="{D6C738D9-BE44-F4AC-4008-0B1F8C684A82}"/>
              </a:ext>
            </a:extLst>
          </p:cNvPr>
          <p:cNvPicPr>
            <a:picLocks noChangeAspect="1"/>
          </p:cNvPicPr>
          <p:nvPr/>
        </p:nvPicPr>
        <p:blipFill>
          <a:blip r:embed="rId3"/>
          <a:stretch>
            <a:fillRect/>
          </a:stretch>
        </p:blipFill>
        <p:spPr>
          <a:xfrm>
            <a:off x="770009" y="1345953"/>
            <a:ext cx="10515599" cy="34101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1620"/>
            <a:ext cx="10196983" cy="44939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a:t>
            </a:r>
          </a:p>
          <a:p>
            <a:pPr lvl="1">
              <a:spcBef>
                <a:spcPts val="1400"/>
              </a:spcBef>
            </a:pPr>
            <a:r>
              <a:rPr lang="en-US" sz="1800" dirty="0">
                <a:solidFill>
                  <a:schemeClr val="accent3">
                    <a:lumMod val="25000"/>
                  </a:schemeClr>
                </a:solidFill>
                <a:latin typeface="Abadi" panose="020B0604020104020204" pitchFamily="34" charset="0"/>
              </a:rPr>
              <a:t>Commercial space flight has become very competitive recently with several companies offering a service.</a:t>
            </a:r>
          </a:p>
          <a:p>
            <a:pPr lvl="1">
              <a:spcBef>
                <a:spcPts val="1400"/>
              </a:spcBef>
            </a:pPr>
            <a:r>
              <a:rPr lang="en-US" sz="1800" dirty="0">
                <a:solidFill>
                  <a:schemeClr val="accent3">
                    <a:lumMod val="25000"/>
                  </a:schemeClr>
                </a:solidFill>
                <a:latin typeface="Abadi" panose="020B0604020104020204" pitchFamily="34" charset="0"/>
              </a:rPr>
              <a:t>The most successful has been SpaceX with their Falcon 9 rocket.</a:t>
            </a:r>
          </a:p>
          <a:p>
            <a:pPr lvl="1">
              <a:spcBef>
                <a:spcPts val="1400"/>
              </a:spcBef>
            </a:pPr>
            <a:r>
              <a:rPr lang="en-US" sz="1800" dirty="0">
                <a:solidFill>
                  <a:schemeClr val="accent3">
                    <a:lumMod val="25000"/>
                  </a:schemeClr>
                </a:solidFill>
                <a:latin typeface="Abadi" panose="020B0604020104020204" pitchFamily="34" charset="0"/>
              </a:rPr>
              <a:t>A new company is looking to join this industry, following the SpaceX model will they be successful?</a:t>
            </a:r>
          </a:p>
          <a:p>
            <a:pPr>
              <a:spcBef>
                <a:spcPts val="1400"/>
              </a:spcBef>
            </a:pPr>
            <a:r>
              <a:rPr lang="en-US" sz="2200" dirty="0">
                <a:solidFill>
                  <a:schemeClr val="accent3">
                    <a:lumMod val="25000"/>
                  </a:schemeClr>
                </a:solidFill>
                <a:latin typeface="Abadi" panose="020B0604020104020204" pitchFamily="34" charset="0"/>
              </a:rPr>
              <a:t>Questions to answer:</a:t>
            </a:r>
          </a:p>
          <a:p>
            <a:pPr lvl="1">
              <a:spcBef>
                <a:spcPts val="1400"/>
              </a:spcBef>
            </a:pPr>
            <a:r>
              <a:rPr lang="en-US" sz="1800" dirty="0">
                <a:solidFill>
                  <a:schemeClr val="accent3">
                    <a:lumMod val="25000"/>
                  </a:schemeClr>
                </a:solidFill>
                <a:latin typeface="Abadi" panose="020B0604020104020204" pitchFamily="34" charset="0"/>
              </a:rPr>
              <a:t>How much does it cost SpaceX to launch each rocket?</a:t>
            </a:r>
          </a:p>
          <a:p>
            <a:pPr lvl="1">
              <a:spcBef>
                <a:spcPts val="1400"/>
              </a:spcBef>
            </a:pPr>
            <a:r>
              <a:rPr lang="en-US" sz="1800" dirty="0">
                <a:solidFill>
                  <a:schemeClr val="accent3">
                    <a:lumMod val="25000"/>
                  </a:schemeClr>
                </a:solidFill>
                <a:latin typeface="Abadi" panose="020B0604020104020204" pitchFamily="34" charset="0"/>
              </a:rPr>
              <a:t>Will the booster be recovered?</a:t>
            </a:r>
          </a:p>
          <a:p>
            <a:pPr lvl="1">
              <a:spcBef>
                <a:spcPts val="1400"/>
              </a:spcBef>
            </a:pPr>
            <a:r>
              <a:rPr lang="en-US" sz="1800" dirty="0">
                <a:solidFill>
                  <a:schemeClr val="accent3">
                    <a:lumMod val="25000"/>
                  </a:schemeClr>
                </a:solidFill>
                <a:latin typeface="Abadi" panose="020B0604020104020204" pitchFamily="34" charset="0"/>
              </a:rPr>
              <a:t>Will the launch be a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1245" y="5206582"/>
            <a:ext cx="9974189" cy="101981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In this pie chart we can see that launches form KSC LC -39A are successful on over 75% of their launches. We can see this in the blue section that is the portion that has a successful outcome.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Successful Launch Percentage</a:t>
            </a:r>
          </a:p>
        </p:txBody>
      </p:sp>
      <p:pic>
        <p:nvPicPr>
          <p:cNvPr id="7" name="Picture 6">
            <a:extLst>
              <a:ext uri="{FF2B5EF4-FFF2-40B4-BE49-F238E27FC236}">
                <a16:creationId xmlns:a16="http://schemas.microsoft.com/office/drawing/2014/main" id="{A1CE88BA-F015-9A92-A2D9-F55FE5E8CE76}"/>
              </a:ext>
            </a:extLst>
          </p:cNvPr>
          <p:cNvPicPr>
            <a:picLocks noChangeAspect="1"/>
          </p:cNvPicPr>
          <p:nvPr/>
        </p:nvPicPr>
        <p:blipFill>
          <a:blip r:embed="rId3"/>
          <a:stretch>
            <a:fillRect/>
          </a:stretch>
        </p:blipFill>
        <p:spPr>
          <a:xfrm>
            <a:off x="781245" y="1376257"/>
            <a:ext cx="10629509" cy="372152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5383441"/>
            <a:ext cx="10414662" cy="881051"/>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Most of the launches were between 2000 and 6000kg so highlighting that here. You can also see in this range that both the FT and B4 boosters appear to have a high success rate  with payloads under 5000kg being very successful.</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a:t>
            </a:r>
          </a:p>
        </p:txBody>
      </p:sp>
      <p:pic>
        <p:nvPicPr>
          <p:cNvPr id="4" name="Picture 3">
            <a:extLst>
              <a:ext uri="{FF2B5EF4-FFF2-40B4-BE49-F238E27FC236}">
                <a16:creationId xmlns:a16="http://schemas.microsoft.com/office/drawing/2014/main" id="{409BEE09-BDEE-8086-11C8-E390A3528FF5}"/>
              </a:ext>
            </a:extLst>
          </p:cNvPr>
          <p:cNvPicPr>
            <a:picLocks noChangeAspect="1"/>
          </p:cNvPicPr>
          <p:nvPr/>
        </p:nvPicPr>
        <p:blipFill>
          <a:blip r:embed="rId3"/>
          <a:stretch>
            <a:fillRect/>
          </a:stretch>
        </p:blipFill>
        <p:spPr>
          <a:xfrm>
            <a:off x="1600200" y="1389851"/>
            <a:ext cx="8991600" cy="388095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96402"/>
            <a:ext cx="4022970" cy="4397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model has the highest Accuracy Score.</a:t>
            </a:r>
          </a:p>
          <a:p>
            <a:pPr>
              <a:lnSpc>
                <a:spcPct val="100000"/>
              </a:lnSpc>
              <a:spcBef>
                <a:spcPts val="1400"/>
              </a:spcBef>
            </a:pPr>
            <a:r>
              <a:rPr lang="en-US" sz="2200" dirty="0">
                <a:solidFill>
                  <a:schemeClr val="accent3">
                    <a:lumMod val="25000"/>
                  </a:schemeClr>
                </a:solidFill>
                <a:latin typeface="Abadi"/>
              </a:rPr>
              <a:t>This will be the model we chose to use.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A3BEF84-47D4-A935-599A-2791580A853E}"/>
              </a:ext>
            </a:extLst>
          </p:cNvPr>
          <p:cNvPicPr>
            <a:picLocks noChangeAspect="1"/>
          </p:cNvPicPr>
          <p:nvPr/>
        </p:nvPicPr>
        <p:blipFill>
          <a:blip r:embed="rId3"/>
          <a:stretch>
            <a:fillRect/>
          </a:stretch>
        </p:blipFill>
        <p:spPr>
          <a:xfrm>
            <a:off x="5284817" y="1496402"/>
            <a:ext cx="6000794" cy="452917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63857"/>
            <a:ext cx="3763889" cy="45617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overall, the model predicted a success and failure correctly 16 times out of the 18.</a:t>
            </a:r>
          </a:p>
          <a:p>
            <a:pPr>
              <a:lnSpc>
                <a:spcPct val="100000"/>
              </a:lnSpc>
              <a:spcBef>
                <a:spcPts val="1400"/>
              </a:spcBef>
            </a:pPr>
            <a:r>
              <a:rPr lang="en-US" sz="2200" dirty="0">
                <a:solidFill>
                  <a:schemeClr val="accent3">
                    <a:lumMod val="25000"/>
                  </a:schemeClr>
                </a:solidFill>
                <a:latin typeface="Abadi" panose="020B0604020104020204" pitchFamily="34" charset="0"/>
              </a:rPr>
              <a:t>This shows good accuracy for the Decision Tree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F28F5BD-C5DB-EE1E-A2E2-835BAD834C7D}"/>
              </a:ext>
            </a:extLst>
          </p:cNvPr>
          <p:cNvPicPr>
            <a:picLocks noChangeAspect="1"/>
          </p:cNvPicPr>
          <p:nvPr/>
        </p:nvPicPr>
        <p:blipFill>
          <a:blip r:embed="rId3"/>
          <a:stretch>
            <a:fillRect/>
          </a:stretch>
        </p:blipFill>
        <p:spPr>
          <a:xfrm>
            <a:off x="5334456" y="1463857"/>
            <a:ext cx="5500728" cy="476253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360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Location of Launch Site is important.</a:t>
            </a:r>
          </a:p>
          <a:p>
            <a:pPr>
              <a:lnSpc>
                <a:spcPct val="100000"/>
              </a:lnSpc>
              <a:spcBef>
                <a:spcPts val="1400"/>
              </a:spcBef>
            </a:pPr>
            <a:r>
              <a:rPr lang="en-US" sz="2200" dirty="0">
                <a:solidFill>
                  <a:schemeClr val="accent3">
                    <a:lumMod val="25000"/>
                  </a:schemeClr>
                </a:solidFill>
                <a:latin typeface="Abadi" panose="020B0604020104020204" pitchFamily="34" charset="0"/>
              </a:rPr>
              <a:t>There is a range of payload mass where we can aim for to get the best results.</a:t>
            </a:r>
          </a:p>
          <a:p>
            <a:pPr>
              <a:lnSpc>
                <a:spcPct val="100000"/>
              </a:lnSpc>
              <a:spcBef>
                <a:spcPts val="1400"/>
              </a:spcBef>
            </a:pPr>
            <a:r>
              <a:rPr lang="en-US" sz="2200" dirty="0">
                <a:solidFill>
                  <a:schemeClr val="accent3">
                    <a:lumMod val="25000"/>
                  </a:schemeClr>
                </a:solidFill>
                <a:latin typeface="Abadi" panose="020B0604020104020204" pitchFamily="34" charset="0"/>
              </a:rPr>
              <a:t>For our predictive model we want to use the decision tree method.</a:t>
            </a:r>
          </a:p>
          <a:p>
            <a:pPr>
              <a:lnSpc>
                <a:spcPct val="100000"/>
              </a:lnSpc>
              <a:spcBef>
                <a:spcPts val="1400"/>
              </a:spcBef>
            </a:pPr>
            <a:r>
              <a:rPr lang="en-US" sz="2200" dirty="0">
                <a:solidFill>
                  <a:schemeClr val="accent3">
                    <a:lumMod val="25000"/>
                  </a:schemeClr>
                </a:solidFill>
                <a:latin typeface="Abadi" panose="020B0604020104020204" pitchFamily="34" charset="0"/>
              </a:rPr>
              <a:t>Initial failure as our own rocket is built should be calculated into the start-up for the company.</a:t>
            </a:r>
          </a:p>
          <a:p>
            <a:pPr>
              <a:lnSpc>
                <a:spcPct val="100000"/>
              </a:lnSpc>
              <a:spcBef>
                <a:spcPts val="1400"/>
              </a:spcBef>
            </a:pPr>
            <a:r>
              <a:rPr lang="en-US" sz="2200" dirty="0">
                <a:solidFill>
                  <a:schemeClr val="accent3">
                    <a:lumMod val="25000"/>
                  </a:schemeClr>
                </a:solidFill>
                <a:latin typeface="Abadi" panose="020B0604020104020204" pitchFamily="34" charset="0"/>
              </a:rPr>
              <a:t>Long term, following a similar model as SpaceX another company can be competitive as right now there is minimal competition in this market space.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All python code can be found on </a:t>
            </a:r>
            <a:r>
              <a:rPr lang="en-US" sz="2200" dirty="0" err="1">
                <a:solidFill>
                  <a:schemeClr val="accent3">
                    <a:lumMod val="25000"/>
                  </a:schemeClr>
                </a:solidFill>
                <a:latin typeface="Abadi" panose="020B0604020104020204" pitchFamily="34" charset="0"/>
                <a:hlinkClick r:id="rId4"/>
              </a:rPr>
              <a:t>Github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Plotly Dashboard Python Code Snippet:</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464D4625-D888-BD07-D212-86B97301319F}"/>
              </a:ext>
            </a:extLst>
          </p:cNvPr>
          <p:cNvPicPr>
            <a:picLocks noChangeAspect="1"/>
          </p:cNvPicPr>
          <p:nvPr/>
        </p:nvPicPr>
        <p:blipFill>
          <a:blip r:embed="rId5"/>
          <a:stretch>
            <a:fillRect/>
          </a:stretch>
        </p:blipFill>
        <p:spPr>
          <a:xfrm>
            <a:off x="1141072" y="2845785"/>
            <a:ext cx="6115095" cy="3581426"/>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690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Used SpaceX API to collect data</a:t>
            </a:r>
          </a:p>
          <a:p>
            <a:pPr lvl="1">
              <a:lnSpc>
                <a:spcPct val="120000"/>
              </a:lnSpc>
              <a:spcBef>
                <a:spcPts val="1400"/>
              </a:spcBef>
            </a:pPr>
            <a:r>
              <a:rPr lang="en-US" sz="7600" dirty="0">
                <a:solidFill>
                  <a:schemeClr val="tx1"/>
                </a:solidFill>
                <a:latin typeface="Abadi"/>
              </a:rPr>
              <a:t>Use Web scraping on Wikipedia to collect data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solidFill>
                <a:latin typeface="Abadi"/>
              </a:rPr>
              <a:t>Using Pandas, we verified the relevant data was present and created our target in pass or fail.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Set-up a Grid Search CV and performed on multiple model types to determine the best.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Used the requests library to access the SpaceX API and pull relevant data that we turned into our initial data frame.</a:t>
            </a:r>
          </a:p>
          <a:p>
            <a:pPr>
              <a:lnSpc>
                <a:spcPct val="100000"/>
              </a:lnSpc>
              <a:spcBef>
                <a:spcPts val="1400"/>
              </a:spcBef>
            </a:pPr>
            <a:r>
              <a:rPr lang="en-US" sz="2200" dirty="0">
                <a:solidFill>
                  <a:schemeClr val="accent3">
                    <a:lumMod val="25000"/>
                  </a:schemeClr>
                </a:solidFill>
                <a:latin typeface="Abadi" panose="020B0604020104020204" pitchFamily="34" charset="0"/>
              </a:rPr>
              <a:t>Wikipedia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Used the Falcon 9 and Falcon Heavy Wikipedia page to pull launch data from the table along with the outcome.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24611" y="1792288"/>
            <a:ext cx="5461000" cy="4206875"/>
          </a:xfrm>
          <a:prstGeom prst="rect">
            <a:avLst/>
          </a:prstGeom>
          <a:ln/>
        </p:spPr>
        <p:style>
          <a:lnRef idx="2">
            <a:schemeClr val="accent6"/>
          </a:lnRef>
          <a:fillRef idx="1">
            <a:schemeClr val="lt1"/>
          </a:fillRef>
          <a:effectRef idx="0">
            <a:schemeClr val="accent6"/>
          </a:effectRef>
          <a:fontRef idx="minor">
            <a:schemeClr val="dk1"/>
          </a:fontRef>
        </p:style>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Requests library to access the REST API and receive a response back in JSON format.</a:t>
            </a:r>
          </a:p>
          <a:p>
            <a:pPr>
              <a:lnSpc>
                <a:spcPct val="100000"/>
              </a:lnSpc>
              <a:spcBef>
                <a:spcPts val="1400"/>
              </a:spcBef>
            </a:pPr>
            <a:r>
              <a:rPr lang="en-US" sz="2200" dirty="0">
                <a:solidFill>
                  <a:schemeClr val="accent3">
                    <a:lumMod val="25000"/>
                  </a:schemeClr>
                </a:solidFill>
                <a:latin typeface="Abadi" panose="020B0604020104020204" pitchFamily="34" charset="0"/>
              </a:rPr>
              <a:t>Then transformed the JSON format into a data frame that can be worked through Pandas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API 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A7138620-C8F1-5B16-2ADA-FECDD4C73FBB}"/>
              </a:ext>
            </a:extLst>
          </p:cNvPr>
          <p:cNvSpPr/>
          <p:nvPr/>
        </p:nvSpPr>
        <p:spPr>
          <a:xfrm>
            <a:off x="6187440" y="1927860"/>
            <a:ext cx="272034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Request API Call to URL</a:t>
            </a:r>
          </a:p>
        </p:txBody>
      </p:sp>
      <p:sp>
        <p:nvSpPr>
          <p:cNvPr id="7" name="Rectangle 6">
            <a:extLst>
              <a:ext uri="{FF2B5EF4-FFF2-40B4-BE49-F238E27FC236}">
                <a16:creationId xmlns:a16="http://schemas.microsoft.com/office/drawing/2014/main" id="{DA719D37-8C70-3575-5DE3-6C3E9AC24E32}"/>
              </a:ext>
            </a:extLst>
          </p:cNvPr>
          <p:cNvSpPr/>
          <p:nvPr/>
        </p:nvSpPr>
        <p:spPr>
          <a:xfrm>
            <a:off x="7002780" y="2903220"/>
            <a:ext cx="2171700"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Response Received in JSON</a:t>
            </a:r>
          </a:p>
        </p:txBody>
      </p:sp>
      <p:sp>
        <p:nvSpPr>
          <p:cNvPr id="8" name="Rectangle 7">
            <a:extLst>
              <a:ext uri="{FF2B5EF4-FFF2-40B4-BE49-F238E27FC236}">
                <a16:creationId xmlns:a16="http://schemas.microsoft.com/office/drawing/2014/main" id="{D2C0C1DD-0041-CF45-D52D-72F727A2C18E}"/>
              </a:ext>
            </a:extLst>
          </p:cNvPr>
          <p:cNvSpPr/>
          <p:nvPr/>
        </p:nvSpPr>
        <p:spPr>
          <a:xfrm>
            <a:off x="7547610" y="3810907"/>
            <a:ext cx="2811780" cy="6172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Check Response Code to Verify Request Worked</a:t>
            </a:r>
          </a:p>
        </p:txBody>
      </p:sp>
      <p:sp>
        <p:nvSpPr>
          <p:cNvPr id="9" name="Rectangle 8">
            <a:extLst>
              <a:ext uri="{FF2B5EF4-FFF2-40B4-BE49-F238E27FC236}">
                <a16:creationId xmlns:a16="http://schemas.microsoft.com/office/drawing/2014/main" id="{230FAE1E-201B-D786-38D3-20A81CD6097A}"/>
              </a:ext>
            </a:extLst>
          </p:cNvPr>
          <p:cNvSpPr/>
          <p:nvPr/>
        </p:nvSpPr>
        <p:spPr>
          <a:xfrm>
            <a:off x="8153400" y="4832894"/>
            <a:ext cx="2743200" cy="6172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 Pandas to transform JSON data into a Database</a:t>
            </a:r>
          </a:p>
        </p:txBody>
      </p:sp>
      <p:cxnSp>
        <p:nvCxnSpPr>
          <p:cNvPr id="11" name="Straight Arrow Connector 10">
            <a:extLst>
              <a:ext uri="{FF2B5EF4-FFF2-40B4-BE49-F238E27FC236}">
                <a16:creationId xmlns:a16="http://schemas.microsoft.com/office/drawing/2014/main" id="{6B5768F5-5474-4DF8-932B-597462B3D435}"/>
              </a:ext>
            </a:extLst>
          </p:cNvPr>
          <p:cNvCxnSpPr>
            <a:stCxn id="2" idx="2"/>
            <a:endCxn id="7" idx="0"/>
          </p:cNvCxnSpPr>
          <p:nvPr/>
        </p:nvCxnSpPr>
        <p:spPr>
          <a:xfrm>
            <a:off x="7547610" y="2537460"/>
            <a:ext cx="541020" cy="365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542BA9B-FF35-8348-9C88-48DD116D699F}"/>
              </a:ext>
            </a:extLst>
          </p:cNvPr>
          <p:cNvCxnSpPr>
            <a:cxnSpLocks/>
            <a:stCxn id="7" idx="2"/>
            <a:endCxn id="8" idx="0"/>
          </p:cNvCxnSpPr>
          <p:nvPr/>
        </p:nvCxnSpPr>
        <p:spPr>
          <a:xfrm>
            <a:off x="8088630" y="3512820"/>
            <a:ext cx="864870" cy="298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E23194-2EB9-4E72-3D76-0466F3023DA7}"/>
              </a:ext>
            </a:extLst>
          </p:cNvPr>
          <p:cNvCxnSpPr>
            <a:stCxn id="8" idx="2"/>
            <a:endCxn id="9" idx="0"/>
          </p:cNvCxnSpPr>
          <p:nvPr/>
        </p:nvCxnSpPr>
        <p:spPr>
          <a:xfrm>
            <a:off x="8953500" y="4428127"/>
            <a:ext cx="571500" cy="404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Used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and requests libraries to access the URL and pull the desired data. Once the HTML data was retrieved, used the elements to access the pieces desired to build my data frame from.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Web Scraping Notebook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0D0D65E1-EE00-1AE6-1600-BCEBAFF45A75}"/>
              </a:ext>
            </a:extLst>
          </p:cNvPr>
          <p:cNvSpPr/>
          <p:nvPr/>
        </p:nvSpPr>
        <p:spPr>
          <a:xfrm>
            <a:off x="6156960" y="2004060"/>
            <a:ext cx="3314700" cy="7848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 the Requests function to get an HTML response from the URL</a:t>
            </a:r>
          </a:p>
        </p:txBody>
      </p:sp>
      <p:sp>
        <p:nvSpPr>
          <p:cNvPr id="7" name="Rectangle 6">
            <a:extLst>
              <a:ext uri="{FF2B5EF4-FFF2-40B4-BE49-F238E27FC236}">
                <a16:creationId xmlns:a16="http://schemas.microsoft.com/office/drawing/2014/main" id="{5AAADD08-56DB-9599-84CF-F981795220C7}"/>
              </a:ext>
            </a:extLst>
          </p:cNvPr>
          <p:cNvSpPr/>
          <p:nvPr/>
        </p:nvSpPr>
        <p:spPr>
          <a:xfrm>
            <a:off x="6934200" y="2942908"/>
            <a:ext cx="2979420" cy="7924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Create a </a:t>
            </a:r>
            <a:r>
              <a:rPr lang="en-US" dirty="0" err="1"/>
              <a:t>BeautifulSoup</a:t>
            </a:r>
            <a:r>
              <a:rPr lang="en-US" dirty="0"/>
              <a:t> object from the response</a:t>
            </a:r>
          </a:p>
        </p:txBody>
      </p:sp>
      <p:sp>
        <p:nvSpPr>
          <p:cNvPr id="8" name="Rectangle 7">
            <a:extLst>
              <a:ext uri="{FF2B5EF4-FFF2-40B4-BE49-F238E27FC236}">
                <a16:creationId xmlns:a16="http://schemas.microsoft.com/office/drawing/2014/main" id="{88852B59-971E-E425-603C-441F31381D33}"/>
              </a:ext>
            </a:extLst>
          </p:cNvPr>
          <p:cNvSpPr/>
          <p:nvPr/>
        </p:nvSpPr>
        <p:spPr>
          <a:xfrm>
            <a:off x="7505700" y="4020661"/>
            <a:ext cx="3139440" cy="7924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Access the element table to pull the desired data from this URL (3</a:t>
            </a:r>
            <a:r>
              <a:rPr lang="en-US" baseline="30000" dirty="0"/>
              <a:t>rd</a:t>
            </a:r>
            <a:r>
              <a:rPr lang="en-US" dirty="0"/>
              <a:t> table)</a:t>
            </a:r>
          </a:p>
        </p:txBody>
      </p:sp>
      <p:sp>
        <p:nvSpPr>
          <p:cNvPr id="9" name="Rectangle 8">
            <a:extLst>
              <a:ext uri="{FF2B5EF4-FFF2-40B4-BE49-F238E27FC236}">
                <a16:creationId xmlns:a16="http://schemas.microsoft.com/office/drawing/2014/main" id="{A9440BA2-8A07-AA8E-A160-0168AC7A582E}"/>
              </a:ext>
            </a:extLst>
          </p:cNvPr>
          <p:cNvSpPr/>
          <p:nvPr/>
        </p:nvSpPr>
        <p:spPr>
          <a:xfrm>
            <a:off x="7757159" y="5029205"/>
            <a:ext cx="3528451" cy="7354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Loop through extracted row to place into our data frame.</a:t>
            </a:r>
          </a:p>
        </p:txBody>
      </p:sp>
      <p:cxnSp>
        <p:nvCxnSpPr>
          <p:cNvPr id="12" name="Straight Arrow Connector 11">
            <a:extLst>
              <a:ext uri="{FF2B5EF4-FFF2-40B4-BE49-F238E27FC236}">
                <a16:creationId xmlns:a16="http://schemas.microsoft.com/office/drawing/2014/main" id="{F3A9C7D1-F396-93AE-95C7-20EBC41CA47E}"/>
              </a:ext>
            </a:extLst>
          </p:cNvPr>
          <p:cNvCxnSpPr>
            <a:stCxn id="5" idx="2"/>
            <a:endCxn id="7" idx="0"/>
          </p:cNvCxnSpPr>
          <p:nvPr/>
        </p:nvCxnSpPr>
        <p:spPr>
          <a:xfrm>
            <a:off x="7814310" y="2788920"/>
            <a:ext cx="609600" cy="153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DC074D2-AC3F-E1B7-C3CD-43651A008269}"/>
              </a:ext>
            </a:extLst>
          </p:cNvPr>
          <p:cNvCxnSpPr>
            <a:stCxn id="7" idx="2"/>
            <a:endCxn id="8" idx="0"/>
          </p:cNvCxnSpPr>
          <p:nvPr/>
        </p:nvCxnSpPr>
        <p:spPr>
          <a:xfrm>
            <a:off x="8423910" y="3735388"/>
            <a:ext cx="651510" cy="28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3B3AC3-5D2E-FDFC-E8F0-9313CB975302}"/>
              </a:ext>
            </a:extLst>
          </p:cNvPr>
          <p:cNvCxnSpPr>
            <a:stCxn id="8" idx="2"/>
            <a:endCxn id="9" idx="0"/>
          </p:cNvCxnSpPr>
          <p:nvPr/>
        </p:nvCxnSpPr>
        <p:spPr>
          <a:xfrm>
            <a:off x="9075420" y="4813141"/>
            <a:ext cx="445965" cy="21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dcmitype/"/>
    <ds:schemaRef ds:uri="f80a141d-92ca-4d3d-9308-f7e7b1d44ce8"/>
    <ds:schemaRef ds:uri="http://schemas.openxmlformats.org/package/2006/metadata/core-properties"/>
    <ds:schemaRef ds:uri="http://purl.org/dc/elements/1.1/"/>
    <ds:schemaRef ds:uri="http://schemas.microsoft.com/office/2006/documentManagement/types"/>
    <ds:schemaRef ds:uri="http://purl.org/dc/terms/"/>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3457</TotalTime>
  <Words>2768</Words>
  <Application>Microsoft Office PowerPoint</Application>
  <PresentationFormat>Widescreen</PresentationFormat>
  <Paragraphs>285</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Jeffrey Andes</cp:lastModifiedBy>
  <cp:revision>210</cp:revision>
  <dcterms:created xsi:type="dcterms:W3CDTF">2021-04-29T18:58:34Z</dcterms:created>
  <dcterms:modified xsi:type="dcterms:W3CDTF">2023-12-24T17:15:48Z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